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8288000" cy="10287000"/>
  <p:notesSz cx="6858000" cy="9144000"/>
  <p:embeddedFontLst>
    <p:embeddedFont>
      <p:font typeface="Bobby Jones Soft" charset="1" panose="00000000000000000000"/>
      <p:regular r:id="rId29"/>
    </p:embeddedFont>
    <p:embeddedFont>
      <p:font typeface="Quicksand Bold" charset="1" panose="00000000000000000000"/>
      <p:regular r:id="rId30"/>
    </p:embeddedFont>
    <p:embeddedFont>
      <p:font typeface="Quicksand Semi-Bold" charset="1" panose="00000000000000000000"/>
      <p:regular r:id="rId31"/>
    </p:embeddedFont>
    <p:embeddedFont>
      <p:font typeface="Canva Sans" charset="1" panose="020B0503030501040103"/>
      <p:regular r:id="rId35"/>
    </p:embeddedFont>
    <p:embeddedFont>
      <p:font typeface="Quicksand" charset="1" panose="0000000000000000000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notesMasters/notesMaster1.xml" Type="http://schemas.openxmlformats.org/officeDocument/2006/relationships/notesMaster"/><Relationship Id="rId33" Target="theme/theme2.xml" Type="http://schemas.openxmlformats.org/officeDocument/2006/relationships/theme"/><Relationship Id="rId34" Target="notesSlides/notesSlide1.xml" Type="http://schemas.openxmlformats.org/officeDocument/2006/relationships/notesSlide"/><Relationship Id="rId35" Target="fonts/font35.fntdata" Type="http://schemas.openxmlformats.org/officeDocument/2006/relationships/font"/><Relationship Id="rId36" Target="fonts/font36.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Perceptual Preferences</a:t>
            </a:r>
          </a:p>
          <a:p>
            <a:r>
              <a:rPr lang="en-US"/>
              <a:t>Concrete - 5 senses; what is obvious, no hidden meanings</a:t>
            </a:r>
          </a:p>
          <a:p>
            <a:r>
              <a:rPr lang="en-US"/>
              <a:t>Abstract - understand ideas, qualities and concepts that cannot be seen; intuition and imagination</a:t>
            </a:r>
          </a:p>
          <a:p>
            <a:r>
              <a:rPr lang="en-US"/>
              <a:t/>
            </a:r>
          </a:p>
          <a:p>
            <a:r>
              <a:rPr lang="en-US"/>
              <a:t>Ordering Preferences</a:t>
            </a:r>
          </a:p>
          <a:p>
            <a:r>
              <a:rPr lang="en-US"/>
              <a:t>Sequential - organization of information in linear, step-by-step manner. Logical train of thought.</a:t>
            </a:r>
          </a:p>
          <a:p>
            <a:r>
              <a:rPr lang="en-US"/>
              <a:t>Random - organize in chunks with no specific order necessary, skips steps and still produces desired results.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6.png" Type="http://schemas.openxmlformats.org/officeDocument/2006/relationships/image"/><Relationship Id="rId11" Target="../media/image77.svg" Type="http://schemas.openxmlformats.org/officeDocument/2006/relationships/image"/><Relationship Id="rId12" Target="../media/image78.png" Type="http://schemas.openxmlformats.org/officeDocument/2006/relationships/image"/><Relationship Id="rId13" Target="../media/image79.svg" Type="http://schemas.openxmlformats.org/officeDocument/2006/relationships/image"/><Relationship Id="rId14" Target="../media/image11.png" Type="http://schemas.openxmlformats.org/officeDocument/2006/relationships/image"/><Relationship Id="rId15" Target="../media/image12.svg" Type="http://schemas.openxmlformats.org/officeDocument/2006/relationships/image"/><Relationship Id="rId2" Target="../media/image68.png" Type="http://schemas.openxmlformats.org/officeDocument/2006/relationships/image"/><Relationship Id="rId3" Target="../media/image69.svg" Type="http://schemas.openxmlformats.org/officeDocument/2006/relationships/image"/><Relationship Id="rId4" Target="../media/image70.png" Type="http://schemas.openxmlformats.org/officeDocument/2006/relationships/image"/><Relationship Id="rId5" Target="../media/image71.svg" Type="http://schemas.openxmlformats.org/officeDocument/2006/relationships/image"/><Relationship Id="rId6" Target="../media/image72.png" Type="http://schemas.openxmlformats.org/officeDocument/2006/relationships/image"/><Relationship Id="rId7" Target="../media/image73.svg" Type="http://schemas.openxmlformats.org/officeDocument/2006/relationships/image"/><Relationship Id="rId8" Target="../media/image74.png" Type="http://schemas.openxmlformats.org/officeDocument/2006/relationships/image"/><Relationship Id="rId9" Target="../media/image7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6.png" Type="http://schemas.openxmlformats.org/officeDocument/2006/relationships/image"/><Relationship Id="rId11" Target="../media/image87.svg" Type="http://schemas.openxmlformats.org/officeDocument/2006/relationships/image"/><Relationship Id="rId12" Target="../media/image88.png" Type="http://schemas.openxmlformats.org/officeDocument/2006/relationships/image"/><Relationship Id="rId13" Target="../media/image89.svg" Type="http://schemas.openxmlformats.org/officeDocument/2006/relationships/image"/><Relationship Id="rId14" Target="../media/image90.png" Type="http://schemas.openxmlformats.org/officeDocument/2006/relationships/image"/><Relationship Id="rId15" Target="../media/image91.svg" Type="http://schemas.openxmlformats.org/officeDocument/2006/relationships/image"/><Relationship Id="rId16" Target="../media/image11.png" Type="http://schemas.openxmlformats.org/officeDocument/2006/relationships/image"/><Relationship Id="rId17"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80.png" Type="http://schemas.openxmlformats.org/officeDocument/2006/relationships/image"/><Relationship Id="rId5" Target="../media/image81.svg" Type="http://schemas.openxmlformats.org/officeDocument/2006/relationships/image"/><Relationship Id="rId6" Target="../media/image82.png" Type="http://schemas.openxmlformats.org/officeDocument/2006/relationships/image"/><Relationship Id="rId7" Target="../media/image83.svg" Type="http://schemas.openxmlformats.org/officeDocument/2006/relationships/image"/><Relationship Id="rId8" Target="../media/image84.png" Type="http://schemas.openxmlformats.org/officeDocument/2006/relationships/image"/><Relationship Id="rId9" Target="../media/image85.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6.png" Type="http://schemas.openxmlformats.org/officeDocument/2006/relationships/image"/><Relationship Id="rId11" Target="../media/image87.svg" Type="http://schemas.openxmlformats.org/officeDocument/2006/relationships/image"/><Relationship Id="rId12" Target="../media/image88.png" Type="http://schemas.openxmlformats.org/officeDocument/2006/relationships/image"/><Relationship Id="rId13" Target="../media/image89.svg" Type="http://schemas.openxmlformats.org/officeDocument/2006/relationships/image"/><Relationship Id="rId14" Target="../media/image90.png" Type="http://schemas.openxmlformats.org/officeDocument/2006/relationships/image"/><Relationship Id="rId15" Target="../media/image91.svg" Type="http://schemas.openxmlformats.org/officeDocument/2006/relationships/image"/><Relationship Id="rId16" Target="../media/image11.png" Type="http://schemas.openxmlformats.org/officeDocument/2006/relationships/image"/><Relationship Id="rId17"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80.png" Type="http://schemas.openxmlformats.org/officeDocument/2006/relationships/image"/><Relationship Id="rId5" Target="../media/image81.svg" Type="http://schemas.openxmlformats.org/officeDocument/2006/relationships/image"/><Relationship Id="rId6" Target="../media/image82.png" Type="http://schemas.openxmlformats.org/officeDocument/2006/relationships/image"/><Relationship Id="rId7" Target="../media/image83.svg" Type="http://schemas.openxmlformats.org/officeDocument/2006/relationships/image"/><Relationship Id="rId8" Target="../media/image84.png" Type="http://schemas.openxmlformats.org/officeDocument/2006/relationships/image"/><Relationship Id="rId9" Target="../media/image85.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6.png" Type="http://schemas.openxmlformats.org/officeDocument/2006/relationships/image"/><Relationship Id="rId11" Target="../media/image87.svg" Type="http://schemas.openxmlformats.org/officeDocument/2006/relationships/image"/><Relationship Id="rId12" Target="../media/image88.png" Type="http://schemas.openxmlformats.org/officeDocument/2006/relationships/image"/><Relationship Id="rId13" Target="../media/image89.svg" Type="http://schemas.openxmlformats.org/officeDocument/2006/relationships/image"/><Relationship Id="rId14" Target="../media/image11.png" Type="http://schemas.openxmlformats.org/officeDocument/2006/relationships/image"/><Relationship Id="rId15"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80.png" Type="http://schemas.openxmlformats.org/officeDocument/2006/relationships/image"/><Relationship Id="rId5" Target="../media/image81.svg" Type="http://schemas.openxmlformats.org/officeDocument/2006/relationships/image"/><Relationship Id="rId6" Target="../media/image82.png" Type="http://schemas.openxmlformats.org/officeDocument/2006/relationships/image"/><Relationship Id="rId7" Target="../media/image83.svg" Type="http://schemas.openxmlformats.org/officeDocument/2006/relationships/image"/><Relationship Id="rId8" Target="../media/image84.png" Type="http://schemas.openxmlformats.org/officeDocument/2006/relationships/image"/><Relationship Id="rId9" Target="../media/image85.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6.png" Type="http://schemas.openxmlformats.org/officeDocument/2006/relationships/image"/><Relationship Id="rId11" Target="../media/image87.svg" Type="http://schemas.openxmlformats.org/officeDocument/2006/relationships/image"/><Relationship Id="rId12" Target="../media/image88.png" Type="http://schemas.openxmlformats.org/officeDocument/2006/relationships/image"/><Relationship Id="rId13" Target="../media/image89.svg" Type="http://schemas.openxmlformats.org/officeDocument/2006/relationships/image"/><Relationship Id="rId14" Target="../media/image11.png" Type="http://schemas.openxmlformats.org/officeDocument/2006/relationships/image"/><Relationship Id="rId15"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80.png" Type="http://schemas.openxmlformats.org/officeDocument/2006/relationships/image"/><Relationship Id="rId5" Target="../media/image81.svg" Type="http://schemas.openxmlformats.org/officeDocument/2006/relationships/image"/><Relationship Id="rId6" Target="../media/image82.png" Type="http://schemas.openxmlformats.org/officeDocument/2006/relationships/image"/><Relationship Id="rId7" Target="../media/image83.svg" Type="http://schemas.openxmlformats.org/officeDocument/2006/relationships/image"/><Relationship Id="rId8" Target="../media/image84.png" Type="http://schemas.openxmlformats.org/officeDocument/2006/relationships/image"/><Relationship Id="rId9" Target="../media/image85.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2.png" Type="http://schemas.openxmlformats.org/officeDocument/2006/relationships/image"/><Relationship Id="rId3" Target="../media/image93.svg" Type="http://schemas.openxmlformats.org/officeDocument/2006/relationships/image"/><Relationship Id="rId4" Target="../media/image94.png" Type="http://schemas.openxmlformats.org/officeDocument/2006/relationships/image"/><Relationship Id="rId5" Target="../media/image95.svg" Type="http://schemas.openxmlformats.org/officeDocument/2006/relationships/image"/><Relationship Id="rId6" Target="../media/image96.png" Type="http://schemas.openxmlformats.org/officeDocument/2006/relationships/image"/><Relationship Id="rId7" Target="../media/image97.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2.png" Type="http://schemas.openxmlformats.org/officeDocument/2006/relationships/image"/><Relationship Id="rId3" Target="../media/image93.svg" Type="http://schemas.openxmlformats.org/officeDocument/2006/relationships/image"/><Relationship Id="rId4" Target="../media/image94.png" Type="http://schemas.openxmlformats.org/officeDocument/2006/relationships/image"/><Relationship Id="rId5" Target="../media/image95.svg" Type="http://schemas.openxmlformats.org/officeDocument/2006/relationships/image"/><Relationship Id="rId6" Target="../media/image96.png" Type="http://schemas.openxmlformats.org/officeDocument/2006/relationships/image"/><Relationship Id="rId7" Target="../media/image97.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2.png" Type="http://schemas.openxmlformats.org/officeDocument/2006/relationships/image"/><Relationship Id="rId3" Target="../media/image93.svg" Type="http://schemas.openxmlformats.org/officeDocument/2006/relationships/image"/><Relationship Id="rId4" Target="../media/image94.png" Type="http://schemas.openxmlformats.org/officeDocument/2006/relationships/image"/><Relationship Id="rId5" Target="../media/image95.svg" Type="http://schemas.openxmlformats.org/officeDocument/2006/relationships/image"/><Relationship Id="rId6" Target="../media/image96.png" Type="http://schemas.openxmlformats.org/officeDocument/2006/relationships/image"/><Relationship Id="rId7" Target="../media/image97.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2.png" Type="http://schemas.openxmlformats.org/officeDocument/2006/relationships/image"/><Relationship Id="rId3" Target="../media/image93.svg" Type="http://schemas.openxmlformats.org/officeDocument/2006/relationships/image"/><Relationship Id="rId4" Target="../media/image94.png" Type="http://schemas.openxmlformats.org/officeDocument/2006/relationships/image"/><Relationship Id="rId5" Target="../media/image95.svg" Type="http://schemas.openxmlformats.org/officeDocument/2006/relationships/image"/><Relationship Id="rId6" Target="../media/image96.png" Type="http://schemas.openxmlformats.org/officeDocument/2006/relationships/image"/><Relationship Id="rId7" Target="../media/image97.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8.png" Type="http://schemas.openxmlformats.org/officeDocument/2006/relationships/image"/><Relationship Id="rId3" Target="../media/image99.svg" Type="http://schemas.openxmlformats.org/officeDocument/2006/relationships/image"/><Relationship Id="rId4" Target="../media/image100.png" Type="http://schemas.openxmlformats.org/officeDocument/2006/relationships/image"/><Relationship Id="rId5" Target="../media/image101.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8.png" Type="http://schemas.openxmlformats.org/officeDocument/2006/relationships/image"/><Relationship Id="rId3" Target="../media/image99.svg" Type="http://schemas.openxmlformats.org/officeDocument/2006/relationships/image"/><Relationship Id="rId4" Target="../media/image100.png" Type="http://schemas.openxmlformats.org/officeDocument/2006/relationships/image"/><Relationship Id="rId5" Target="../media/image101.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8.png" Type="http://schemas.openxmlformats.org/officeDocument/2006/relationships/image"/><Relationship Id="rId3" Target="../media/image99.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8.png" Type="http://schemas.openxmlformats.org/officeDocument/2006/relationships/image"/><Relationship Id="rId3" Target="../media/image99.svg" Type="http://schemas.openxmlformats.org/officeDocument/2006/relationships/image"/><Relationship Id="rId4" Target="../media/image100.png" Type="http://schemas.openxmlformats.org/officeDocument/2006/relationships/image"/><Relationship Id="rId5" Target="../media/image101.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8.png" Type="http://schemas.openxmlformats.org/officeDocument/2006/relationships/image"/><Relationship Id="rId11" Target="../media/image109.svg" Type="http://schemas.openxmlformats.org/officeDocument/2006/relationships/image"/><Relationship Id="rId12" Target="../media/image110.png" Type="http://schemas.openxmlformats.org/officeDocument/2006/relationships/image"/><Relationship Id="rId13" Target="../media/image111.svg" Type="http://schemas.openxmlformats.org/officeDocument/2006/relationships/image"/><Relationship Id="rId14" Target="../media/image100.png" Type="http://schemas.openxmlformats.org/officeDocument/2006/relationships/image"/><Relationship Id="rId15" Target="../media/image101.sv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102.png" Type="http://schemas.openxmlformats.org/officeDocument/2006/relationships/image"/><Relationship Id="rId5" Target="../media/image103.svg" Type="http://schemas.openxmlformats.org/officeDocument/2006/relationships/image"/><Relationship Id="rId6" Target="../media/image104.png" Type="http://schemas.openxmlformats.org/officeDocument/2006/relationships/image"/><Relationship Id="rId7" Target="../media/image105.svg" Type="http://schemas.openxmlformats.org/officeDocument/2006/relationships/image"/><Relationship Id="rId8" Target="../media/image106.png" Type="http://schemas.openxmlformats.org/officeDocument/2006/relationships/image"/><Relationship Id="rId9" Target="../media/image10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11.png" Type="http://schemas.openxmlformats.org/officeDocument/2006/relationships/image"/><Relationship Id="rId14" Target="../media/image12.svg" Type="http://schemas.openxmlformats.org/officeDocument/2006/relationships/image"/><Relationship Id="rId15" Target="../media/image29.png" Type="http://schemas.openxmlformats.org/officeDocument/2006/relationships/image"/><Relationship Id="rId2" Target="../notesSlides/notesSlide1.xml" Type="http://schemas.openxmlformats.org/officeDocument/2006/relationships/notesSlide"/><Relationship Id="rId3" Target="../media/image21.png" Type="http://schemas.openxmlformats.org/officeDocument/2006/relationships/image"/><Relationship Id="rId4" Target="../media/image22.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 Id="rId9" Target="../media/image2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2" Target="../media/image30.png" Type="http://schemas.openxmlformats.org/officeDocument/2006/relationships/image"/><Relationship Id="rId3" Target="../media/image31.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 Id="rId8" Target="../media/image36.png" Type="http://schemas.openxmlformats.org/officeDocument/2006/relationships/image"/><Relationship Id="rId9" Target="../media/image3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4.png" Type="http://schemas.openxmlformats.org/officeDocument/2006/relationships/image"/><Relationship Id="rId11" Target="../media/image45.svg" Type="http://schemas.openxmlformats.org/officeDocument/2006/relationships/image"/><Relationship Id="rId12" Target="../media/image46.png" Type="http://schemas.openxmlformats.org/officeDocument/2006/relationships/image"/><Relationship Id="rId13" Target="../media/image47.svg" Type="http://schemas.openxmlformats.org/officeDocument/2006/relationships/image"/><Relationship Id="rId14" Target="../media/image23.png" Type="http://schemas.openxmlformats.org/officeDocument/2006/relationships/image"/><Relationship Id="rId15" Target="../media/image24.svg" Type="http://schemas.openxmlformats.org/officeDocument/2006/relationships/image"/><Relationship Id="rId16" Target="../media/image48.png" Type="http://schemas.openxmlformats.org/officeDocument/2006/relationships/image"/><Relationship Id="rId17" Target="../media/image49.svg" Type="http://schemas.openxmlformats.org/officeDocument/2006/relationships/image"/><Relationship Id="rId18" Target="../media/image50.png" Type="http://schemas.openxmlformats.org/officeDocument/2006/relationships/image"/><Relationship Id="rId19" Target="../media/image51.svg" Type="http://schemas.openxmlformats.org/officeDocument/2006/relationships/image"/><Relationship Id="rId2" Target="../media/image38.png" Type="http://schemas.openxmlformats.org/officeDocument/2006/relationships/image"/><Relationship Id="rId20" Target="../media/image11.png" Type="http://schemas.openxmlformats.org/officeDocument/2006/relationships/image"/><Relationship Id="rId21" Target="../media/image12.svg" Type="http://schemas.openxmlformats.org/officeDocument/2006/relationships/image"/><Relationship Id="rId3" Target="../media/image39.svg" Type="http://schemas.openxmlformats.org/officeDocument/2006/relationships/image"/><Relationship Id="rId4" Target="../media/image40.png" Type="http://schemas.openxmlformats.org/officeDocument/2006/relationships/image"/><Relationship Id="rId5" Target="../media/image41.svg" Type="http://schemas.openxmlformats.org/officeDocument/2006/relationships/image"/><Relationship Id="rId6" Target="../media/image42.png" Type="http://schemas.openxmlformats.org/officeDocument/2006/relationships/image"/><Relationship Id="rId7" Target="../media/image43.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6.png" Type="http://schemas.openxmlformats.org/officeDocument/2006/relationships/image"/><Relationship Id="rId11" Target="../media/image57.svg" Type="http://schemas.openxmlformats.org/officeDocument/2006/relationships/image"/><Relationship Id="rId12" Target="../media/image7.png" Type="http://schemas.openxmlformats.org/officeDocument/2006/relationships/image"/><Relationship Id="rId13" Target="../media/image8.svg" Type="http://schemas.openxmlformats.org/officeDocument/2006/relationships/image"/><Relationship Id="rId14" Target="../media/image11.png" Type="http://schemas.openxmlformats.org/officeDocument/2006/relationships/image"/><Relationship Id="rId15" Target="../media/image12.svg" Type="http://schemas.openxmlformats.org/officeDocument/2006/relationships/image"/><Relationship Id="rId2" Target="../media/image52.png" Type="http://schemas.openxmlformats.org/officeDocument/2006/relationships/image"/><Relationship Id="rId3" Target="../media/image53.svg" Type="http://schemas.openxmlformats.org/officeDocument/2006/relationships/image"/><Relationship Id="rId4" Target="../media/image54.png" Type="http://schemas.openxmlformats.org/officeDocument/2006/relationships/image"/><Relationship Id="rId5" Target="../media/image55.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2.png" Type="http://schemas.openxmlformats.org/officeDocument/2006/relationships/image"/><Relationship Id="rId11" Target="../media/image63.svg" Type="http://schemas.openxmlformats.org/officeDocument/2006/relationships/image"/><Relationship Id="rId12" Target="../media/image64.png" Type="http://schemas.openxmlformats.org/officeDocument/2006/relationships/image"/><Relationship Id="rId13" Target="../media/image65.svg" Type="http://schemas.openxmlformats.org/officeDocument/2006/relationships/image"/><Relationship Id="rId14" Target="../media/image36.png" Type="http://schemas.openxmlformats.org/officeDocument/2006/relationships/image"/><Relationship Id="rId15" Target="../media/image37.svg" Type="http://schemas.openxmlformats.org/officeDocument/2006/relationships/image"/><Relationship Id="rId16" Target="../media/image3.png" Type="http://schemas.openxmlformats.org/officeDocument/2006/relationships/image"/><Relationship Id="rId17" Target="../media/image4.svg" Type="http://schemas.openxmlformats.org/officeDocument/2006/relationships/image"/><Relationship Id="rId18" Target="../media/image7.png" Type="http://schemas.openxmlformats.org/officeDocument/2006/relationships/image"/><Relationship Id="rId19" Target="../media/image8.svg" Type="http://schemas.openxmlformats.org/officeDocument/2006/relationships/image"/><Relationship Id="rId2" Target="../media/image30.png" Type="http://schemas.openxmlformats.org/officeDocument/2006/relationships/image"/><Relationship Id="rId20" Target="../media/image11.png" Type="http://schemas.openxmlformats.org/officeDocument/2006/relationships/image"/><Relationship Id="rId21" Target="../media/image12.svg" Type="http://schemas.openxmlformats.org/officeDocument/2006/relationships/image"/><Relationship Id="rId22" Target="../media/image66.png" Type="http://schemas.openxmlformats.org/officeDocument/2006/relationships/image"/><Relationship Id="rId23" Target="../media/image67.svg" Type="http://schemas.openxmlformats.org/officeDocument/2006/relationships/image"/><Relationship Id="rId3" Target="../media/image31.svg" Type="http://schemas.openxmlformats.org/officeDocument/2006/relationships/image"/><Relationship Id="rId4" Target="../media/image58.png" Type="http://schemas.openxmlformats.org/officeDocument/2006/relationships/image"/><Relationship Id="rId5" Target="../media/image59.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60.png" Type="http://schemas.openxmlformats.org/officeDocument/2006/relationships/image"/><Relationship Id="rId9" Target="../media/image61.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6.png" Type="http://schemas.openxmlformats.org/officeDocument/2006/relationships/image"/><Relationship Id="rId11" Target="../media/image77.svg" Type="http://schemas.openxmlformats.org/officeDocument/2006/relationships/image"/><Relationship Id="rId12" Target="../media/image78.png" Type="http://schemas.openxmlformats.org/officeDocument/2006/relationships/image"/><Relationship Id="rId13" Target="../media/image79.svg" Type="http://schemas.openxmlformats.org/officeDocument/2006/relationships/image"/><Relationship Id="rId14" Target="../media/image11.png" Type="http://schemas.openxmlformats.org/officeDocument/2006/relationships/image"/><Relationship Id="rId15" Target="../media/image12.svg" Type="http://schemas.openxmlformats.org/officeDocument/2006/relationships/image"/><Relationship Id="rId2" Target="../media/image68.png" Type="http://schemas.openxmlformats.org/officeDocument/2006/relationships/image"/><Relationship Id="rId3" Target="../media/image69.svg" Type="http://schemas.openxmlformats.org/officeDocument/2006/relationships/image"/><Relationship Id="rId4" Target="../media/image70.png" Type="http://schemas.openxmlformats.org/officeDocument/2006/relationships/image"/><Relationship Id="rId5" Target="../media/image71.svg" Type="http://schemas.openxmlformats.org/officeDocument/2006/relationships/image"/><Relationship Id="rId6" Target="../media/image72.png" Type="http://schemas.openxmlformats.org/officeDocument/2006/relationships/image"/><Relationship Id="rId7" Target="../media/image73.svg" Type="http://schemas.openxmlformats.org/officeDocument/2006/relationships/image"/><Relationship Id="rId8" Target="../media/image74.png" Type="http://schemas.openxmlformats.org/officeDocument/2006/relationships/image"/><Relationship Id="rId9" Target="../media/image7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6.png" Type="http://schemas.openxmlformats.org/officeDocument/2006/relationships/image"/><Relationship Id="rId11" Target="../media/image77.svg" Type="http://schemas.openxmlformats.org/officeDocument/2006/relationships/image"/><Relationship Id="rId12" Target="../media/image78.png" Type="http://schemas.openxmlformats.org/officeDocument/2006/relationships/image"/><Relationship Id="rId13" Target="../media/image79.svg" Type="http://schemas.openxmlformats.org/officeDocument/2006/relationships/image"/><Relationship Id="rId14" Target="../media/image11.png" Type="http://schemas.openxmlformats.org/officeDocument/2006/relationships/image"/><Relationship Id="rId15" Target="../media/image12.svg" Type="http://schemas.openxmlformats.org/officeDocument/2006/relationships/image"/><Relationship Id="rId2" Target="../media/image68.png" Type="http://schemas.openxmlformats.org/officeDocument/2006/relationships/image"/><Relationship Id="rId3" Target="../media/image69.svg" Type="http://schemas.openxmlformats.org/officeDocument/2006/relationships/image"/><Relationship Id="rId4" Target="../media/image70.png" Type="http://schemas.openxmlformats.org/officeDocument/2006/relationships/image"/><Relationship Id="rId5" Target="../media/image71.svg" Type="http://schemas.openxmlformats.org/officeDocument/2006/relationships/image"/><Relationship Id="rId6" Target="../media/image72.png" Type="http://schemas.openxmlformats.org/officeDocument/2006/relationships/image"/><Relationship Id="rId7" Target="../media/image73.svg" Type="http://schemas.openxmlformats.org/officeDocument/2006/relationships/image"/><Relationship Id="rId8" Target="../media/image74.png" Type="http://schemas.openxmlformats.org/officeDocument/2006/relationships/image"/><Relationship Id="rId9" Target="../media/image7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sp>
        <p:nvSpPr>
          <p:cNvPr name="Freeform 2" id="2"/>
          <p:cNvSpPr/>
          <p:nvPr/>
        </p:nvSpPr>
        <p:spPr>
          <a:xfrm flipH="false" flipV="false" rot="0">
            <a:off x="-2057857" y="8944223"/>
            <a:ext cx="21616511" cy="10835276"/>
          </a:xfrm>
          <a:custGeom>
            <a:avLst/>
            <a:gdLst/>
            <a:ahLst/>
            <a:cxnLst/>
            <a:rect r="r" b="b" t="t" l="l"/>
            <a:pathLst>
              <a:path h="10835276" w="21616511">
                <a:moveTo>
                  <a:pt x="0" y="0"/>
                </a:moveTo>
                <a:lnTo>
                  <a:pt x="21616511" y="0"/>
                </a:lnTo>
                <a:lnTo>
                  <a:pt x="21616511" y="10835276"/>
                </a:lnTo>
                <a:lnTo>
                  <a:pt x="0" y="108352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002254" y="1028700"/>
            <a:ext cx="12283492" cy="8352775"/>
          </a:xfrm>
          <a:custGeom>
            <a:avLst/>
            <a:gdLst/>
            <a:ahLst/>
            <a:cxnLst/>
            <a:rect r="r" b="b" t="t" l="l"/>
            <a:pathLst>
              <a:path h="8352775" w="12283492">
                <a:moveTo>
                  <a:pt x="0" y="0"/>
                </a:moveTo>
                <a:lnTo>
                  <a:pt x="12283492" y="0"/>
                </a:lnTo>
                <a:lnTo>
                  <a:pt x="12283492" y="8352775"/>
                </a:lnTo>
                <a:lnTo>
                  <a:pt x="0" y="83527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5164636" y="3279525"/>
            <a:ext cx="7958728" cy="2809612"/>
          </a:xfrm>
          <a:prstGeom prst="rect">
            <a:avLst/>
          </a:prstGeom>
        </p:spPr>
        <p:txBody>
          <a:bodyPr anchor="t" rtlCol="false" tIns="0" lIns="0" bIns="0" rIns="0">
            <a:spAutoFit/>
          </a:bodyPr>
          <a:lstStyle/>
          <a:p>
            <a:pPr algn="ctr">
              <a:lnSpc>
                <a:spcPts val="10345"/>
              </a:lnSpc>
            </a:pPr>
            <a:r>
              <a:rPr lang="en-US" sz="12932" spc="-387">
                <a:solidFill>
                  <a:srgbClr val="683E38"/>
                </a:solidFill>
                <a:latin typeface="Bobby Jones Soft"/>
                <a:ea typeface="Bobby Jones Soft"/>
                <a:cs typeface="Bobby Jones Soft"/>
                <a:sym typeface="Bobby Jones Soft"/>
              </a:rPr>
              <a:t>Layered Curriculum</a:t>
            </a:r>
          </a:p>
        </p:txBody>
      </p:sp>
      <p:grpSp>
        <p:nvGrpSpPr>
          <p:cNvPr name="Group 5" id="5"/>
          <p:cNvGrpSpPr/>
          <p:nvPr/>
        </p:nvGrpSpPr>
        <p:grpSpPr>
          <a:xfrm rot="0">
            <a:off x="1614114" y="9924400"/>
            <a:ext cx="3086100" cy="591791"/>
            <a:chOff x="0" y="0"/>
            <a:chExt cx="812800" cy="155863"/>
          </a:xfrm>
        </p:grpSpPr>
        <p:sp>
          <p:nvSpPr>
            <p:cNvPr name="Freeform 6" id="6"/>
            <p:cNvSpPr/>
            <p:nvPr/>
          </p:nvSpPr>
          <p:spPr>
            <a:xfrm flipH="false" flipV="false" rot="0">
              <a:off x="0" y="0"/>
              <a:ext cx="812800" cy="155863"/>
            </a:xfrm>
            <a:custGeom>
              <a:avLst/>
              <a:gdLst/>
              <a:ahLst/>
              <a:cxnLst/>
              <a:rect r="r" b="b" t="t" l="l"/>
              <a:pathLst>
                <a:path h="155863" w="812800">
                  <a:moveTo>
                    <a:pt x="406400" y="0"/>
                  </a:moveTo>
                  <a:cubicBezTo>
                    <a:pt x="181951" y="0"/>
                    <a:pt x="0" y="34891"/>
                    <a:pt x="0" y="77931"/>
                  </a:cubicBezTo>
                  <a:cubicBezTo>
                    <a:pt x="0" y="120972"/>
                    <a:pt x="181951" y="155863"/>
                    <a:pt x="406400" y="155863"/>
                  </a:cubicBezTo>
                  <a:cubicBezTo>
                    <a:pt x="630849" y="155863"/>
                    <a:pt x="812800" y="120972"/>
                    <a:pt x="812800" y="77931"/>
                  </a:cubicBezTo>
                  <a:cubicBezTo>
                    <a:pt x="812800" y="34891"/>
                    <a:pt x="630849" y="0"/>
                    <a:pt x="406400" y="0"/>
                  </a:cubicBezTo>
                  <a:close/>
                </a:path>
              </a:pathLst>
            </a:custGeom>
            <a:solidFill>
              <a:srgbClr val="000000">
                <a:alpha val="55686"/>
              </a:srgbClr>
            </a:solidFill>
          </p:spPr>
        </p:sp>
        <p:sp>
          <p:nvSpPr>
            <p:cNvPr name="TextBox 7" id="7"/>
            <p:cNvSpPr txBox="true"/>
            <p:nvPr/>
          </p:nvSpPr>
          <p:spPr>
            <a:xfrm>
              <a:off x="76200" y="-33013"/>
              <a:ext cx="660400" cy="174263"/>
            </a:xfrm>
            <a:prstGeom prst="rect">
              <a:avLst/>
            </a:prstGeom>
          </p:spPr>
          <p:txBody>
            <a:bodyPr anchor="ctr" rtlCol="false" tIns="50800" lIns="50800" bIns="50800" rIns="50800"/>
            <a:lstStyle/>
            <a:p>
              <a:pPr algn="ctr">
                <a:lnSpc>
                  <a:spcPts val="3662"/>
                </a:lnSpc>
              </a:pPr>
            </a:p>
          </p:txBody>
        </p:sp>
      </p:grpSp>
      <p:sp>
        <p:nvSpPr>
          <p:cNvPr name="Freeform 8" id="8"/>
          <p:cNvSpPr/>
          <p:nvPr/>
        </p:nvSpPr>
        <p:spPr>
          <a:xfrm flipH="false" flipV="false" rot="0">
            <a:off x="-556393" y="3598537"/>
            <a:ext cx="5511844" cy="6621758"/>
          </a:xfrm>
          <a:custGeom>
            <a:avLst/>
            <a:gdLst/>
            <a:ahLst/>
            <a:cxnLst/>
            <a:rect r="r" b="b" t="t" l="l"/>
            <a:pathLst>
              <a:path h="6621758" w="5511844">
                <a:moveTo>
                  <a:pt x="0" y="0"/>
                </a:moveTo>
                <a:lnTo>
                  <a:pt x="5511844" y="0"/>
                </a:lnTo>
                <a:lnTo>
                  <a:pt x="5511844" y="6621758"/>
                </a:lnTo>
                <a:lnTo>
                  <a:pt x="0" y="6621758"/>
                </a:lnTo>
                <a:lnTo>
                  <a:pt x="0" y="0"/>
                </a:lnTo>
                <a:close/>
              </a:path>
            </a:pathLst>
          </a:custGeom>
          <a:blipFill>
            <a:blip r:embed="rId6">
              <a:extLst>
                <a:ext uri="{96DAC541-7B7A-43D3-8B79-37D633B846F1}">
                  <asvg:svgBlip xmlns:asvg="http://schemas.microsoft.com/office/drawing/2016/SVG/main" r:embed="rId7"/>
                </a:ext>
              </a:extLst>
            </a:blip>
            <a:stretch>
              <a:fillRect l="-63451" t="0" r="0" b="0"/>
            </a:stretch>
          </a:blipFill>
        </p:spPr>
      </p:sp>
      <p:grpSp>
        <p:nvGrpSpPr>
          <p:cNvPr name="Group 9" id="9"/>
          <p:cNvGrpSpPr/>
          <p:nvPr/>
        </p:nvGrpSpPr>
        <p:grpSpPr>
          <a:xfrm rot="0">
            <a:off x="13308131" y="9924400"/>
            <a:ext cx="3086100" cy="591791"/>
            <a:chOff x="0" y="0"/>
            <a:chExt cx="812800" cy="155863"/>
          </a:xfrm>
        </p:grpSpPr>
        <p:sp>
          <p:nvSpPr>
            <p:cNvPr name="Freeform 10" id="10"/>
            <p:cNvSpPr/>
            <p:nvPr/>
          </p:nvSpPr>
          <p:spPr>
            <a:xfrm flipH="false" flipV="false" rot="0">
              <a:off x="0" y="0"/>
              <a:ext cx="812800" cy="155863"/>
            </a:xfrm>
            <a:custGeom>
              <a:avLst/>
              <a:gdLst/>
              <a:ahLst/>
              <a:cxnLst/>
              <a:rect r="r" b="b" t="t" l="l"/>
              <a:pathLst>
                <a:path h="155863" w="812800">
                  <a:moveTo>
                    <a:pt x="406400" y="0"/>
                  </a:moveTo>
                  <a:cubicBezTo>
                    <a:pt x="181951" y="0"/>
                    <a:pt x="0" y="34891"/>
                    <a:pt x="0" y="77931"/>
                  </a:cubicBezTo>
                  <a:cubicBezTo>
                    <a:pt x="0" y="120972"/>
                    <a:pt x="181951" y="155863"/>
                    <a:pt x="406400" y="155863"/>
                  </a:cubicBezTo>
                  <a:cubicBezTo>
                    <a:pt x="630849" y="155863"/>
                    <a:pt x="812800" y="120972"/>
                    <a:pt x="812800" y="77931"/>
                  </a:cubicBezTo>
                  <a:cubicBezTo>
                    <a:pt x="812800" y="34891"/>
                    <a:pt x="630849" y="0"/>
                    <a:pt x="406400" y="0"/>
                  </a:cubicBezTo>
                  <a:close/>
                </a:path>
              </a:pathLst>
            </a:custGeom>
            <a:solidFill>
              <a:srgbClr val="000000">
                <a:alpha val="55686"/>
              </a:srgbClr>
            </a:solidFill>
          </p:spPr>
        </p:sp>
        <p:sp>
          <p:nvSpPr>
            <p:cNvPr name="TextBox 11" id="11"/>
            <p:cNvSpPr txBox="true"/>
            <p:nvPr/>
          </p:nvSpPr>
          <p:spPr>
            <a:xfrm>
              <a:off x="76200" y="-33013"/>
              <a:ext cx="660400" cy="174263"/>
            </a:xfrm>
            <a:prstGeom prst="rect">
              <a:avLst/>
            </a:prstGeom>
          </p:spPr>
          <p:txBody>
            <a:bodyPr anchor="ctr" rtlCol="false" tIns="50800" lIns="50800" bIns="50800" rIns="50800"/>
            <a:lstStyle/>
            <a:p>
              <a:pPr algn="ctr">
                <a:lnSpc>
                  <a:spcPts val="3662"/>
                </a:lnSpc>
              </a:pPr>
            </a:p>
          </p:txBody>
        </p:sp>
      </p:grpSp>
      <p:sp>
        <p:nvSpPr>
          <p:cNvPr name="Freeform 12" id="12"/>
          <p:cNvSpPr/>
          <p:nvPr/>
        </p:nvSpPr>
        <p:spPr>
          <a:xfrm flipH="false" flipV="false" rot="0">
            <a:off x="13285562" y="6976105"/>
            <a:ext cx="2872305" cy="3936235"/>
          </a:xfrm>
          <a:custGeom>
            <a:avLst/>
            <a:gdLst/>
            <a:ahLst/>
            <a:cxnLst/>
            <a:rect r="r" b="b" t="t" l="l"/>
            <a:pathLst>
              <a:path h="3936235" w="2872305">
                <a:moveTo>
                  <a:pt x="0" y="0"/>
                </a:moveTo>
                <a:lnTo>
                  <a:pt x="2872304" y="0"/>
                </a:lnTo>
                <a:lnTo>
                  <a:pt x="2872304" y="3936235"/>
                </a:lnTo>
                <a:lnTo>
                  <a:pt x="0" y="3936235"/>
                </a:lnTo>
                <a:lnTo>
                  <a:pt x="0" y="0"/>
                </a:lnTo>
                <a:close/>
              </a:path>
            </a:pathLst>
          </a:custGeom>
          <a:blipFill>
            <a:blip r:embed="rId8">
              <a:extLst>
                <a:ext uri="{96DAC541-7B7A-43D3-8B79-37D633B846F1}">
                  <asvg:svgBlip xmlns:asvg="http://schemas.microsoft.com/office/drawing/2016/SVG/main" r:embed="rId9"/>
                </a:ext>
              </a:extLst>
            </a:blip>
            <a:stretch>
              <a:fillRect l="0" t="-123257" r="-316263" b="0"/>
            </a:stretch>
          </a:blipFill>
        </p:spPr>
      </p:sp>
      <p:sp>
        <p:nvSpPr>
          <p:cNvPr name="Freeform 13" id="13"/>
          <p:cNvSpPr/>
          <p:nvPr/>
        </p:nvSpPr>
        <p:spPr>
          <a:xfrm flipH="false" flipV="false" rot="-490337">
            <a:off x="12603025" y="5455928"/>
            <a:ext cx="2458490" cy="3330467"/>
          </a:xfrm>
          <a:custGeom>
            <a:avLst/>
            <a:gdLst/>
            <a:ahLst/>
            <a:cxnLst/>
            <a:rect r="r" b="b" t="t" l="l"/>
            <a:pathLst>
              <a:path h="3330467" w="2458490">
                <a:moveTo>
                  <a:pt x="0" y="0"/>
                </a:moveTo>
                <a:lnTo>
                  <a:pt x="2458491" y="0"/>
                </a:lnTo>
                <a:lnTo>
                  <a:pt x="2458491" y="3330468"/>
                </a:lnTo>
                <a:lnTo>
                  <a:pt x="0" y="333046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4" id="14"/>
          <p:cNvGrpSpPr/>
          <p:nvPr/>
        </p:nvGrpSpPr>
        <p:grpSpPr>
          <a:xfrm rot="0">
            <a:off x="829173" y="918456"/>
            <a:ext cx="399053" cy="399053"/>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7" id="17"/>
          <p:cNvGrpSpPr/>
          <p:nvPr/>
        </p:nvGrpSpPr>
        <p:grpSpPr>
          <a:xfrm rot="0">
            <a:off x="2000002" y="2423272"/>
            <a:ext cx="399053" cy="399053"/>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9" id="19"/>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20" id="20"/>
          <p:cNvGrpSpPr/>
          <p:nvPr/>
        </p:nvGrpSpPr>
        <p:grpSpPr>
          <a:xfrm rot="0">
            <a:off x="15995178" y="4159641"/>
            <a:ext cx="399053" cy="399053"/>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22" id="22"/>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23" id="23"/>
          <p:cNvGrpSpPr/>
          <p:nvPr/>
        </p:nvGrpSpPr>
        <p:grpSpPr>
          <a:xfrm rot="0">
            <a:off x="17100816" y="2622798"/>
            <a:ext cx="399053" cy="399053"/>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name="TextBox 25" id="25"/>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26" id="26"/>
          <p:cNvGrpSpPr/>
          <p:nvPr/>
        </p:nvGrpSpPr>
        <p:grpSpPr>
          <a:xfrm rot="0">
            <a:off x="15958340" y="718929"/>
            <a:ext cx="399053" cy="399053"/>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28" id="28"/>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29" id="29"/>
          <p:cNvGrpSpPr/>
          <p:nvPr/>
        </p:nvGrpSpPr>
        <p:grpSpPr>
          <a:xfrm rot="0">
            <a:off x="-453650" y="-513416"/>
            <a:ext cx="19337990" cy="1001476"/>
            <a:chOff x="0" y="0"/>
            <a:chExt cx="5093133" cy="263763"/>
          </a:xfrm>
        </p:grpSpPr>
        <p:sp>
          <p:nvSpPr>
            <p:cNvPr name="Freeform 30" id="30"/>
            <p:cNvSpPr/>
            <p:nvPr/>
          </p:nvSpPr>
          <p:spPr>
            <a:xfrm flipH="false" flipV="false" rot="0">
              <a:off x="0" y="0"/>
              <a:ext cx="5093133" cy="263763"/>
            </a:xfrm>
            <a:custGeom>
              <a:avLst/>
              <a:gdLst/>
              <a:ahLst/>
              <a:cxnLst/>
              <a:rect r="r" b="b" t="t" l="l"/>
              <a:pathLst>
                <a:path h="263763" w="5093133">
                  <a:moveTo>
                    <a:pt x="20418" y="0"/>
                  </a:moveTo>
                  <a:lnTo>
                    <a:pt x="5072716" y="0"/>
                  </a:lnTo>
                  <a:cubicBezTo>
                    <a:pt x="5083992" y="0"/>
                    <a:pt x="5093133" y="9141"/>
                    <a:pt x="5093133" y="20418"/>
                  </a:cubicBezTo>
                  <a:lnTo>
                    <a:pt x="5093133" y="243345"/>
                  </a:lnTo>
                  <a:cubicBezTo>
                    <a:pt x="5093133" y="254622"/>
                    <a:pt x="5083992" y="263763"/>
                    <a:pt x="5072716" y="263763"/>
                  </a:cubicBezTo>
                  <a:lnTo>
                    <a:pt x="20418" y="263763"/>
                  </a:lnTo>
                  <a:cubicBezTo>
                    <a:pt x="9141" y="263763"/>
                    <a:pt x="0" y="254622"/>
                    <a:pt x="0" y="243345"/>
                  </a:cubicBezTo>
                  <a:lnTo>
                    <a:pt x="0" y="20418"/>
                  </a:lnTo>
                  <a:cubicBezTo>
                    <a:pt x="0" y="9141"/>
                    <a:pt x="9141" y="0"/>
                    <a:pt x="20418" y="0"/>
                  </a:cubicBezTo>
                  <a:close/>
                </a:path>
              </a:pathLst>
            </a:custGeom>
            <a:solidFill>
              <a:srgbClr val="FC914F"/>
            </a:solidFill>
          </p:spPr>
        </p:sp>
        <p:sp>
          <p:nvSpPr>
            <p:cNvPr name="TextBox 31" id="31"/>
            <p:cNvSpPr txBox="true"/>
            <p:nvPr/>
          </p:nvSpPr>
          <p:spPr>
            <a:xfrm>
              <a:off x="0" y="-47625"/>
              <a:ext cx="5093133" cy="311388"/>
            </a:xfrm>
            <a:prstGeom prst="rect">
              <a:avLst/>
            </a:prstGeom>
          </p:spPr>
          <p:txBody>
            <a:bodyPr anchor="ctr" rtlCol="false" tIns="50800" lIns="50800" bIns="50800" rIns="50800"/>
            <a:lstStyle/>
            <a:p>
              <a:pPr algn="ctr">
                <a:lnSpc>
                  <a:spcPts val="3662"/>
                </a:lnSpc>
              </a:pPr>
            </a:p>
          </p:txBody>
        </p:sp>
      </p:grpSp>
      <p:sp>
        <p:nvSpPr>
          <p:cNvPr name="TextBox 32" id="32"/>
          <p:cNvSpPr txBox="true"/>
          <p:nvPr/>
        </p:nvSpPr>
        <p:spPr>
          <a:xfrm rot="0">
            <a:off x="5503875" y="6861791"/>
            <a:ext cx="7280249" cy="1090293"/>
          </a:xfrm>
          <a:prstGeom prst="rect">
            <a:avLst/>
          </a:prstGeom>
        </p:spPr>
        <p:txBody>
          <a:bodyPr anchor="t" rtlCol="false" tIns="0" lIns="0" bIns="0" rIns="0">
            <a:spAutoFit/>
          </a:bodyPr>
          <a:lstStyle/>
          <a:p>
            <a:pPr algn="ctr">
              <a:lnSpc>
                <a:spcPts val="4480"/>
              </a:lnSpc>
            </a:pPr>
            <a:r>
              <a:rPr lang="en-US" sz="3200" b="true">
                <a:solidFill>
                  <a:srgbClr val="683E38"/>
                </a:solidFill>
                <a:latin typeface="Quicksand Bold"/>
                <a:ea typeface="Quicksand Bold"/>
                <a:cs typeface="Quicksand Bold"/>
                <a:sym typeface="Quicksand Bold"/>
              </a:rPr>
              <a:t>Chris Belyeu</a:t>
            </a:r>
          </a:p>
          <a:p>
            <a:pPr algn="ctr">
              <a:lnSpc>
                <a:spcPts val="4480"/>
              </a:lnSpc>
            </a:pPr>
            <a:r>
              <a:rPr lang="en-US" sz="3200" b="true">
                <a:solidFill>
                  <a:srgbClr val="683E38"/>
                </a:solidFill>
                <a:latin typeface="Quicksand Bold"/>
                <a:ea typeface="Quicksand Bold"/>
                <a:cs typeface="Quicksand Bold"/>
                <a:sym typeface="Quicksand Bold"/>
              </a:rPr>
              <a:t>chbelyeu@oru.edu</a:t>
            </a:r>
          </a:p>
        </p:txBody>
      </p:sp>
      <p:sp>
        <p:nvSpPr>
          <p:cNvPr name="Freeform 33" id="33"/>
          <p:cNvSpPr/>
          <p:nvPr/>
        </p:nvSpPr>
        <p:spPr>
          <a:xfrm flipH="false" flipV="false" rot="0">
            <a:off x="421786" y="3142801"/>
            <a:ext cx="1417665" cy="1415893"/>
          </a:xfrm>
          <a:custGeom>
            <a:avLst/>
            <a:gdLst/>
            <a:ahLst/>
            <a:cxnLst/>
            <a:rect r="r" b="b" t="t" l="l"/>
            <a:pathLst>
              <a:path h="1415893" w="1417665">
                <a:moveTo>
                  <a:pt x="0" y="0"/>
                </a:moveTo>
                <a:lnTo>
                  <a:pt x="1417664" y="0"/>
                </a:lnTo>
                <a:lnTo>
                  <a:pt x="1417664" y="1415893"/>
                </a:lnTo>
                <a:lnTo>
                  <a:pt x="0" y="141589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a:ln cap="sq">
            <a:noFill/>
            <a:prstDash val="solid"/>
            <a:miter/>
          </a:ln>
        </p:spPr>
      </p:sp>
      <p:sp>
        <p:nvSpPr>
          <p:cNvPr name="Freeform 34" id="34"/>
          <p:cNvSpPr/>
          <p:nvPr/>
        </p:nvSpPr>
        <p:spPr>
          <a:xfrm flipH="false" flipV="false" rot="0">
            <a:off x="16085846" y="5205087"/>
            <a:ext cx="1240723" cy="1239172"/>
          </a:xfrm>
          <a:custGeom>
            <a:avLst/>
            <a:gdLst/>
            <a:ahLst/>
            <a:cxnLst/>
            <a:rect r="r" b="b" t="t" l="l"/>
            <a:pathLst>
              <a:path h="1239172" w="1240723">
                <a:moveTo>
                  <a:pt x="0" y="0"/>
                </a:moveTo>
                <a:lnTo>
                  <a:pt x="1240723" y="0"/>
                </a:lnTo>
                <a:lnTo>
                  <a:pt x="1240723" y="1239172"/>
                </a:lnTo>
                <a:lnTo>
                  <a:pt x="0" y="123917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a:ln cap="sq">
            <a:noFill/>
            <a:prstDash val="solid"/>
            <a:miter/>
          </a:ln>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sp>
        <p:nvSpPr>
          <p:cNvPr name="Freeform 2" id="2"/>
          <p:cNvSpPr/>
          <p:nvPr/>
        </p:nvSpPr>
        <p:spPr>
          <a:xfrm flipH="false" flipV="false" rot="0">
            <a:off x="-6438416" y="1166978"/>
            <a:ext cx="14644766" cy="10141500"/>
          </a:xfrm>
          <a:custGeom>
            <a:avLst/>
            <a:gdLst/>
            <a:ahLst/>
            <a:cxnLst/>
            <a:rect r="r" b="b" t="t" l="l"/>
            <a:pathLst>
              <a:path h="10141500" w="14644766">
                <a:moveTo>
                  <a:pt x="0" y="0"/>
                </a:moveTo>
                <a:lnTo>
                  <a:pt x="14644766" y="0"/>
                </a:lnTo>
                <a:lnTo>
                  <a:pt x="14644766" y="10141500"/>
                </a:lnTo>
                <a:lnTo>
                  <a:pt x="0" y="10141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634034" y="2370200"/>
            <a:ext cx="3882276" cy="2203191"/>
          </a:xfrm>
          <a:custGeom>
            <a:avLst/>
            <a:gdLst/>
            <a:ahLst/>
            <a:cxnLst/>
            <a:rect r="r" b="b" t="t" l="l"/>
            <a:pathLst>
              <a:path h="2203191" w="3882276">
                <a:moveTo>
                  <a:pt x="0" y="0"/>
                </a:moveTo>
                <a:lnTo>
                  <a:pt x="3882275" y="0"/>
                </a:lnTo>
                <a:lnTo>
                  <a:pt x="3882275" y="2203192"/>
                </a:lnTo>
                <a:lnTo>
                  <a:pt x="0" y="22031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4" id="4"/>
          <p:cNvSpPr/>
          <p:nvPr/>
        </p:nvSpPr>
        <p:spPr>
          <a:xfrm flipH="false" flipV="false" rot="0">
            <a:off x="0" y="5213703"/>
            <a:ext cx="4732890" cy="2048051"/>
          </a:xfrm>
          <a:custGeom>
            <a:avLst/>
            <a:gdLst/>
            <a:ahLst/>
            <a:cxnLst/>
            <a:rect r="r" b="b" t="t" l="l"/>
            <a:pathLst>
              <a:path h="2048051" w="4732890">
                <a:moveTo>
                  <a:pt x="0" y="0"/>
                </a:moveTo>
                <a:lnTo>
                  <a:pt x="4732890" y="0"/>
                </a:lnTo>
                <a:lnTo>
                  <a:pt x="4732890" y="2048051"/>
                </a:lnTo>
                <a:lnTo>
                  <a:pt x="0" y="20480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5" id="5"/>
          <p:cNvSpPr/>
          <p:nvPr/>
        </p:nvSpPr>
        <p:spPr>
          <a:xfrm flipH="false" flipV="false" rot="0">
            <a:off x="-2098355" y="3199208"/>
            <a:ext cx="4464800" cy="1339440"/>
          </a:xfrm>
          <a:custGeom>
            <a:avLst/>
            <a:gdLst/>
            <a:ahLst/>
            <a:cxnLst/>
            <a:rect r="r" b="b" t="t" l="l"/>
            <a:pathLst>
              <a:path h="1339440" w="4464800">
                <a:moveTo>
                  <a:pt x="0" y="0"/>
                </a:moveTo>
                <a:lnTo>
                  <a:pt x="4464800" y="0"/>
                </a:lnTo>
                <a:lnTo>
                  <a:pt x="4464800" y="1339440"/>
                </a:lnTo>
                <a:lnTo>
                  <a:pt x="0" y="133944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6" id="6"/>
          <p:cNvSpPr/>
          <p:nvPr/>
        </p:nvSpPr>
        <p:spPr>
          <a:xfrm flipH="false" flipV="false" rot="0">
            <a:off x="-3369437" y="8234275"/>
            <a:ext cx="4732890" cy="2048051"/>
          </a:xfrm>
          <a:custGeom>
            <a:avLst/>
            <a:gdLst/>
            <a:ahLst/>
            <a:cxnLst/>
            <a:rect r="r" b="b" t="t" l="l"/>
            <a:pathLst>
              <a:path h="2048051" w="4732890">
                <a:moveTo>
                  <a:pt x="0" y="0"/>
                </a:moveTo>
                <a:lnTo>
                  <a:pt x="4732890" y="0"/>
                </a:lnTo>
                <a:lnTo>
                  <a:pt x="4732890" y="2048050"/>
                </a:lnTo>
                <a:lnTo>
                  <a:pt x="0" y="20480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7" id="7"/>
          <p:cNvSpPr/>
          <p:nvPr/>
        </p:nvSpPr>
        <p:spPr>
          <a:xfrm flipH="false" flipV="false" rot="0">
            <a:off x="1367918" y="8156704"/>
            <a:ext cx="2539875" cy="2185301"/>
          </a:xfrm>
          <a:custGeom>
            <a:avLst/>
            <a:gdLst/>
            <a:ahLst/>
            <a:cxnLst/>
            <a:rect r="r" b="b" t="t" l="l"/>
            <a:pathLst>
              <a:path h="2185301" w="2539875">
                <a:moveTo>
                  <a:pt x="0" y="0"/>
                </a:moveTo>
                <a:lnTo>
                  <a:pt x="2539874" y="0"/>
                </a:lnTo>
                <a:lnTo>
                  <a:pt x="2539874" y="2185301"/>
                </a:lnTo>
                <a:lnTo>
                  <a:pt x="0" y="2185301"/>
                </a:lnTo>
                <a:lnTo>
                  <a:pt x="0" y="0"/>
                </a:lnTo>
                <a:close/>
              </a:path>
            </a:pathLst>
          </a:custGeom>
          <a:blipFill>
            <a:blip r:embed="rId4">
              <a:extLst>
                <a:ext uri="{96DAC541-7B7A-43D3-8B79-37D633B846F1}">
                  <asvg:svgBlip xmlns:asvg="http://schemas.microsoft.com/office/drawing/2016/SVG/main" r:embed="rId5"/>
                </a:ext>
              </a:extLst>
            </a:blip>
            <a:stretch>
              <a:fillRect l="0" t="0" r="-52853" b="-818"/>
            </a:stretch>
          </a:blipFill>
          <a:ln cap="sq">
            <a:noFill/>
            <a:prstDash val="solid"/>
            <a:miter/>
          </a:ln>
        </p:spPr>
      </p:sp>
      <p:sp>
        <p:nvSpPr>
          <p:cNvPr name="Freeform 8" id="8"/>
          <p:cNvSpPr/>
          <p:nvPr/>
        </p:nvSpPr>
        <p:spPr>
          <a:xfrm flipH="true" flipV="false" rot="0">
            <a:off x="3946514" y="8293955"/>
            <a:ext cx="1572752" cy="2048051"/>
          </a:xfrm>
          <a:custGeom>
            <a:avLst/>
            <a:gdLst/>
            <a:ahLst/>
            <a:cxnLst/>
            <a:rect r="r" b="b" t="t" l="l"/>
            <a:pathLst>
              <a:path h="2048051" w="1572752">
                <a:moveTo>
                  <a:pt x="1572752" y="0"/>
                </a:moveTo>
                <a:lnTo>
                  <a:pt x="0" y="0"/>
                </a:lnTo>
                <a:lnTo>
                  <a:pt x="0" y="2048050"/>
                </a:lnTo>
                <a:lnTo>
                  <a:pt x="1572752" y="2048050"/>
                </a:lnTo>
                <a:lnTo>
                  <a:pt x="1572752" y="0"/>
                </a:lnTo>
                <a:close/>
              </a:path>
            </a:pathLst>
          </a:custGeom>
          <a:blipFill>
            <a:blip r:embed="rId6">
              <a:extLst>
                <a:ext uri="{96DAC541-7B7A-43D3-8B79-37D633B846F1}">
                  <asvg:svgBlip xmlns:asvg="http://schemas.microsoft.com/office/drawing/2016/SVG/main" r:embed="rId7"/>
                </a:ext>
              </a:extLst>
            </a:blip>
            <a:stretch>
              <a:fillRect l="-200930" t="0" r="0" b="0"/>
            </a:stretch>
          </a:blipFill>
          <a:ln cap="sq">
            <a:noFill/>
            <a:prstDash val="solid"/>
            <a:miter/>
          </a:ln>
        </p:spPr>
      </p:sp>
      <p:sp>
        <p:nvSpPr>
          <p:cNvPr name="Freeform 9" id="9"/>
          <p:cNvSpPr/>
          <p:nvPr/>
        </p:nvSpPr>
        <p:spPr>
          <a:xfrm flipH="false" flipV="false" rot="0">
            <a:off x="5027062" y="5413233"/>
            <a:ext cx="1489248" cy="2040880"/>
          </a:xfrm>
          <a:custGeom>
            <a:avLst/>
            <a:gdLst/>
            <a:ahLst/>
            <a:cxnLst/>
            <a:rect r="r" b="b" t="t" l="l"/>
            <a:pathLst>
              <a:path h="2040880" w="1489248">
                <a:moveTo>
                  <a:pt x="0" y="0"/>
                </a:moveTo>
                <a:lnTo>
                  <a:pt x="1489247" y="0"/>
                </a:lnTo>
                <a:lnTo>
                  <a:pt x="1489247" y="2040880"/>
                </a:lnTo>
                <a:lnTo>
                  <a:pt x="0" y="2040880"/>
                </a:lnTo>
                <a:lnTo>
                  <a:pt x="0" y="0"/>
                </a:lnTo>
                <a:close/>
              </a:path>
            </a:pathLst>
          </a:custGeom>
          <a:blipFill>
            <a:blip r:embed="rId10">
              <a:extLst>
                <a:ext uri="{96DAC541-7B7A-43D3-8B79-37D633B846F1}">
                  <asvg:svgBlip xmlns:asvg="http://schemas.microsoft.com/office/drawing/2016/SVG/main" r:embed="rId11"/>
                </a:ext>
              </a:extLst>
            </a:blip>
            <a:stretch>
              <a:fillRect l="0" t="-123257" r="-316263" b="0"/>
            </a:stretch>
          </a:blipFill>
        </p:spPr>
      </p:sp>
      <p:sp>
        <p:nvSpPr>
          <p:cNvPr name="Freeform 10" id="10"/>
          <p:cNvSpPr/>
          <p:nvPr/>
        </p:nvSpPr>
        <p:spPr>
          <a:xfrm flipH="false" flipV="false" rot="0">
            <a:off x="5183603" y="3471796"/>
            <a:ext cx="3981171" cy="11497967"/>
          </a:xfrm>
          <a:custGeom>
            <a:avLst/>
            <a:gdLst/>
            <a:ahLst/>
            <a:cxnLst/>
            <a:rect r="r" b="b" t="t" l="l"/>
            <a:pathLst>
              <a:path h="11497967" w="3981171">
                <a:moveTo>
                  <a:pt x="0" y="0"/>
                </a:moveTo>
                <a:lnTo>
                  <a:pt x="3981171" y="0"/>
                </a:lnTo>
                <a:lnTo>
                  <a:pt x="3981171" y="11497967"/>
                </a:lnTo>
                <a:lnTo>
                  <a:pt x="0" y="1149796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1" id="11"/>
          <p:cNvSpPr txBox="true"/>
          <p:nvPr/>
        </p:nvSpPr>
        <p:spPr>
          <a:xfrm rot="0">
            <a:off x="7547952" y="1485900"/>
            <a:ext cx="9711348" cy="1214148"/>
          </a:xfrm>
          <a:prstGeom prst="rect">
            <a:avLst/>
          </a:prstGeom>
        </p:spPr>
        <p:txBody>
          <a:bodyPr anchor="t" rtlCol="false" tIns="0" lIns="0" bIns="0" rIns="0">
            <a:spAutoFit/>
          </a:bodyPr>
          <a:lstStyle/>
          <a:p>
            <a:pPr algn="r" marL="0" indent="0" lvl="0">
              <a:lnSpc>
                <a:spcPts val="8140"/>
              </a:lnSpc>
              <a:spcBef>
                <a:spcPct val="0"/>
              </a:spcBef>
            </a:pPr>
            <a:r>
              <a:rPr lang="en-US" sz="11000" spc="-330">
                <a:solidFill>
                  <a:srgbClr val="683E38"/>
                </a:solidFill>
                <a:latin typeface="Bobby Jones Soft"/>
                <a:ea typeface="Bobby Jones Soft"/>
                <a:cs typeface="Bobby Jones Soft"/>
                <a:sym typeface="Bobby Jones Soft"/>
              </a:rPr>
              <a:t>Layer 1 (C Layer)</a:t>
            </a:r>
          </a:p>
        </p:txBody>
      </p:sp>
      <p:sp>
        <p:nvSpPr>
          <p:cNvPr name="TextBox 12" id="12"/>
          <p:cNvSpPr txBox="true"/>
          <p:nvPr/>
        </p:nvSpPr>
        <p:spPr>
          <a:xfrm rot="0">
            <a:off x="8877845" y="3189683"/>
            <a:ext cx="8381455" cy="5953125"/>
          </a:xfrm>
          <a:prstGeom prst="rect">
            <a:avLst/>
          </a:prstGeom>
        </p:spPr>
        <p:txBody>
          <a:bodyPr anchor="t" rtlCol="false" tIns="0" lIns="0" bIns="0" rIns="0">
            <a:spAutoFit/>
          </a:bodyPr>
          <a:lstStyle/>
          <a:p>
            <a:pPr algn="just" marL="647705" indent="-323852" lvl="1">
              <a:lnSpc>
                <a:spcPts val="3600"/>
              </a:lnSpc>
              <a:buFont typeface="Arial"/>
              <a:buChar char="•"/>
            </a:pPr>
            <a:r>
              <a:rPr lang="en-US" b="true" sz="3000">
                <a:solidFill>
                  <a:srgbClr val="683E38"/>
                </a:solidFill>
                <a:latin typeface="Quicksand Bold"/>
                <a:ea typeface="Quicksand Bold"/>
                <a:cs typeface="Quicksand Bold"/>
                <a:sym typeface="Quicksand Bold"/>
              </a:rPr>
              <a:t>Grading C Layer</a:t>
            </a:r>
          </a:p>
          <a:p>
            <a:pPr algn="l" marL="1295410" indent="-431803" lvl="2">
              <a:lnSpc>
                <a:spcPts val="3600"/>
              </a:lnSpc>
              <a:buFont typeface="Arial"/>
              <a:buChar char="⚬"/>
            </a:pPr>
            <a:r>
              <a:rPr lang="en-US" b="true" sz="3000">
                <a:solidFill>
                  <a:srgbClr val="683E38"/>
                </a:solidFill>
                <a:latin typeface="Quicksand Bold"/>
                <a:ea typeface="Quicksand Bold"/>
                <a:cs typeface="Quicksand Bold"/>
                <a:sym typeface="Quicksand Bold"/>
              </a:rPr>
              <a:t>Oral Defense</a:t>
            </a:r>
            <a:r>
              <a:rPr lang="en-US" sz="3000">
                <a:solidFill>
                  <a:srgbClr val="683E38"/>
                </a:solidFill>
                <a:latin typeface="Quicksand"/>
                <a:ea typeface="Quicksand"/>
                <a:cs typeface="Quicksand"/>
                <a:sym typeface="Quicksand"/>
              </a:rPr>
              <a:t> - becomes main facilitation role of the teacher and will make the bulk of classroom time during this unit.</a:t>
            </a:r>
          </a:p>
          <a:p>
            <a:pPr algn="l" marL="1295410" indent="-431803" lvl="2">
              <a:lnSpc>
                <a:spcPts val="3600"/>
              </a:lnSpc>
              <a:buFont typeface="Arial"/>
              <a:buChar char="⚬"/>
            </a:pPr>
            <a:r>
              <a:rPr lang="en-US" sz="3000">
                <a:solidFill>
                  <a:srgbClr val="683E38"/>
                </a:solidFill>
                <a:latin typeface="Quicksand"/>
                <a:ea typeface="Quicksand"/>
                <a:cs typeface="Quicksand"/>
                <a:sym typeface="Quicksand"/>
              </a:rPr>
              <a:t>Student </a:t>
            </a:r>
            <a:r>
              <a:rPr lang="en-US" b="true" sz="3000">
                <a:solidFill>
                  <a:srgbClr val="683E38"/>
                </a:solidFill>
                <a:latin typeface="Quicksand Bold"/>
                <a:ea typeface="Quicksand Bold"/>
                <a:cs typeface="Quicksand Bold"/>
                <a:sym typeface="Quicksand Bold"/>
              </a:rPr>
              <a:t>verbally </a:t>
            </a:r>
            <a:r>
              <a:rPr lang="en-US" sz="3000">
                <a:solidFill>
                  <a:srgbClr val="683E38"/>
                </a:solidFill>
                <a:latin typeface="Quicksand"/>
                <a:ea typeface="Quicksand"/>
                <a:cs typeface="Quicksand"/>
                <a:sym typeface="Quicksand"/>
              </a:rPr>
              <a:t>“proves” that they have learned the information through sample question response, open discussion, and/or clarifying questions</a:t>
            </a:r>
          </a:p>
          <a:p>
            <a:pPr algn="l" marL="1295410" indent="-431803" lvl="2">
              <a:lnSpc>
                <a:spcPts val="3600"/>
              </a:lnSpc>
              <a:buFont typeface="Arial"/>
              <a:buChar char="⚬"/>
            </a:pPr>
            <a:r>
              <a:rPr lang="en-US" b="true" sz="3000">
                <a:solidFill>
                  <a:srgbClr val="683E38"/>
                </a:solidFill>
                <a:latin typeface="Quicksand Bold"/>
                <a:ea typeface="Quicksand Bold"/>
                <a:cs typeface="Quicksand Bold"/>
                <a:sym typeface="Quicksand Bold"/>
              </a:rPr>
              <a:t>Points </a:t>
            </a:r>
            <a:r>
              <a:rPr lang="en-US" sz="3000">
                <a:solidFill>
                  <a:srgbClr val="683E38"/>
                </a:solidFill>
                <a:latin typeface="Quicksand"/>
                <a:ea typeface="Quicksand"/>
                <a:cs typeface="Quicksand"/>
                <a:sym typeface="Quicksand"/>
              </a:rPr>
              <a:t>are provided for learning, not doing</a:t>
            </a:r>
          </a:p>
          <a:p>
            <a:pPr algn="l" marL="1295410" indent="-431803" lvl="2">
              <a:lnSpc>
                <a:spcPts val="3600"/>
              </a:lnSpc>
              <a:buFont typeface="Arial"/>
              <a:buChar char="⚬"/>
            </a:pPr>
            <a:r>
              <a:rPr lang="en-US" sz="3000">
                <a:solidFill>
                  <a:srgbClr val="683E38"/>
                </a:solidFill>
                <a:latin typeface="Quicksand"/>
                <a:ea typeface="Quicksand"/>
                <a:cs typeface="Quicksand"/>
                <a:sym typeface="Quicksand"/>
              </a:rPr>
              <a:t>Share the grading </a:t>
            </a:r>
            <a:r>
              <a:rPr lang="en-US" b="true" sz="3000">
                <a:solidFill>
                  <a:srgbClr val="683E38"/>
                </a:solidFill>
                <a:latin typeface="Quicksand Bold"/>
                <a:ea typeface="Quicksand Bold"/>
                <a:cs typeface="Quicksand Bold"/>
                <a:sym typeface="Quicksand Bold"/>
              </a:rPr>
              <a:t>criteria </a:t>
            </a:r>
            <a:r>
              <a:rPr lang="en-US" sz="3000">
                <a:solidFill>
                  <a:srgbClr val="683E38"/>
                </a:solidFill>
                <a:latin typeface="Quicksand"/>
                <a:ea typeface="Quicksand"/>
                <a:cs typeface="Quicksand"/>
                <a:sym typeface="Quicksand"/>
              </a:rPr>
              <a:t>up front if at all possible</a:t>
            </a:r>
          </a:p>
        </p:txBody>
      </p:sp>
      <p:grpSp>
        <p:nvGrpSpPr>
          <p:cNvPr name="Group 13" id="13"/>
          <p:cNvGrpSpPr/>
          <p:nvPr/>
        </p:nvGrpSpPr>
        <p:grpSpPr>
          <a:xfrm rot="0">
            <a:off x="4375645" y="580592"/>
            <a:ext cx="399053" cy="399053"/>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5" id="15"/>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16" id="16"/>
          <p:cNvSpPr/>
          <p:nvPr/>
        </p:nvSpPr>
        <p:spPr>
          <a:xfrm flipH="false" flipV="false" rot="0">
            <a:off x="7107402" y="126806"/>
            <a:ext cx="1308260" cy="1306625"/>
          </a:xfrm>
          <a:custGeom>
            <a:avLst/>
            <a:gdLst/>
            <a:ahLst/>
            <a:cxnLst/>
            <a:rect r="r" b="b" t="t" l="l"/>
            <a:pathLst>
              <a:path h="1306625" w="1308260">
                <a:moveTo>
                  <a:pt x="0" y="0"/>
                </a:moveTo>
                <a:lnTo>
                  <a:pt x="1308260" y="0"/>
                </a:lnTo>
                <a:lnTo>
                  <a:pt x="1308260" y="1306625"/>
                </a:lnTo>
                <a:lnTo>
                  <a:pt x="0" y="130662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
        <p:nvSpPr>
          <p:cNvPr name="Freeform 17" id="17"/>
          <p:cNvSpPr/>
          <p:nvPr/>
        </p:nvSpPr>
        <p:spPr>
          <a:xfrm flipH="false" flipV="false" rot="0">
            <a:off x="16490714" y="8453154"/>
            <a:ext cx="1537173" cy="1535251"/>
          </a:xfrm>
          <a:custGeom>
            <a:avLst/>
            <a:gdLst/>
            <a:ahLst/>
            <a:cxnLst/>
            <a:rect r="r" b="b" t="t" l="l"/>
            <a:pathLst>
              <a:path h="1535251" w="1537173">
                <a:moveTo>
                  <a:pt x="0" y="0"/>
                </a:moveTo>
                <a:lnTo>
                  <a:pt x="1537172" y="0"/>
                </a:lnTo>
                <a:lnTo>
                  <a:pt x="1537172" y="1535251"/>
                </a:lnTo>
                <a:lnTo>
                  <a:pt x="0" y="153525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sp>
        <p:nvSpPr>
          <p:cNvPr name="Freeform 2" id="2"/>
          <p:cNvSpPr/>
          <p:nvPr/>
        </p:nvSpPr>
        <p:spPr>
          <a:xfrm flipH="false" flipV="false" rot="0">
            <a:off x="-3222109" y="6344384"/>
            <a:ext cx="13322227" cy="6677766"/>
          </a:xfrm>
          <a:custGeom>
            <a:avLst/>
            <a:gdLst/>
            <a:ahLst/>
            <a:cxnLst/>
            <a:rect r="r" b="b" t="t" l="l"/>
            <a:pathLst>
              <a:path h="6677766" w="13322227">
                <a:moveTo>
                  <a:pt x="0" y="0"/>
                </a:moveTo>
                <a:lnTo>
                  <a:pt x="13322227" y="0"/>
                </a:lnTo>
                <a:lnTo>
                  <a:pt x="13322227" y="6677766"/>
                </a:lnTo>
                <a:lnTo>
                  <a:pt x="0" y="66777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810418" y="2177245"/>
            <a:ext cx="6787299" cy="4114800"/>
          </a:xfrm>
          <a:custGeom>
            <a:avLst/>
            <a:gdLst/>
            <a:ahLst/>
            <a:cxnLst/>
            <a:rect r="r" b="b" t="t" l="l"/>
            <a:pathLst>
              <a:path h="4114800" w="6787299">
                <a:moveTo>
                  <a:pt x="0" y="0"/>
                </a:moveTo>
                <a:lnTo>
                  <a:pt x="6787299" y="0"/>
                </a:lnTo>
                <a:lnTo>
                  <a:pt x="678729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18734" y="4234645"/>
            <a:ext cx="3836793" cy="3544238"/>
          </a:xfrm>
          <a:custGeom>
            <a:avLst/>
            <a:gdLst/>
            <a:ahLst/>
            <a:cxnLst/>
            <a:rect r="r" b="b" t="t" l="l"/>
            <a:pathLst>
              <a:path h="3544238" w="3836793">
                <a:moveTo>
                  <a:pt x="0" y="0"/>
                </a:moveTo>
                <a:lnTo>
                  <a:pt x="3836793" y="0"/>
                </a:lnTo>
                <a:lnTo>
                  <a:pt x="3836793" y="3544238"/>
                </a:lnTo>
                <a:lnTo>
                  <a:pt x="0" y="35442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539124" y="1425171"/>
            <a:ext cx="4831574" cy="14055488"/>
          </a:xfrm>
          <a:custGeom>
            <a:avLst/>
            <a:gdLst/>
            <a:ahLst/>
            <a:cxnLst/>
            <a:rect r="r" b="b" t="t" l="l"/>
            <a:pathLst>
              <a:path h="14055488" w="4831574">
                <a:moveTo>
                  <a:pt x="0" y="0"/>
                </a:moveTo>
                <a:lnTo>
                  <a:pt x="4831574" y="0"/>
                </a:lnTo>
                <a:lnTo>
                  <a:pt x="4831574" y="14055488"/>
                </a:lnTo>
                <a:lnTo>
                  <a:pt x="0" y="1405548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6694673" y="5445898"/>
            <a:ext cx="2449327" cy="2332984"/>
          </a:xfrm>
          <a:custGeom>
            <a:avLst/>
            <a:gdLst/>
            <a:ahLst/>
            <a:cxnLst/>
            <a:rect r="r" b="b" t="t" l="l"/>
            <a:pathLst>
              <a:path h="2332984" w="2449327">
                <a:moveTo>
                  <a:pt x="0" y="0"/>
                </a:moveTo>
                <a:lnTo>
                  <a:pt x="2449327" y="0"/>
                </a:lnTo>
                <a:lnTo>
                  <a:pt x="2449327" y="2332985"/>
                </a:lnTo>
                <a:lnTo>
                  <a:pt x="0" y="23329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0" y="7778883"/>
            <a:ext cx="3932138" cy="7984037"/>
          </a:xfrm>
          <a:custGeom>
            <a:avLst/>
            <a:gdLst/>
            <a:ahLst/>
            <a:cxnLst/>
            <a:rect r="r" b="b" t="t" l="l"/>
            <a:pathLst>
              <a:path h="7984037" w="3932138">
                <a:moveTo>
                  <a:pt x="0" y="0"/>
                </a:moveTo>
                <a:lnTo>
                  <a:pt x="3932138" y="0"/>
                </a:lnTo>
                <a:lnTo>
                  <a:pt x="3932138" y="7984036"/>
                </a:lnTo>
                <a:lnTo>
                  <a:pt x="0" y="798403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 id="8"/>
          <p:cNvSpPr txBox="true"/>
          <p:nvPr/>
        </p:nvSpPr>
        <p:spPr>
          <a:xfrm rot="0">
            <a:off x="5370698" y="1562100"/>
            <a:ext cx="11888602" cy="1445259"/>
          </a:xfrm>
          <a:prstGeom prst="rect">
            <a:avLst/>
          </a:prstGeom>
        </p:spPr>
        <p:txBody>
          <a:bodyPr anchor="t" rtlCol="false" tIns="0" lIns="0" bIns="0" rIns="0">
            <a:spAutoFit/>
          </a:bodyPr>
          <a:lstStyle/>
          <a:p>
            <a:pPr algn="r" marL="0" indent="0" lvl="0">
              <a:lnSpc>
                <a:spcPts val="9619"/>
              </a:lnSpc>
              <a:spcBef>
                <a:spcPct val="0"/>
              </a:spcBef>
            </a:pPr>
            <a:r>
              <a:rPr lang="en-US" sz="12999" spc="-389">
                <a:solidFill>
                  <a:srgbClr val="683E38"/>
                </a:solidFill>
                <a:latin typeface="Bobby Jones Soft"/>
                <a:ea typeface="Bobby Jones Soft"/>
                <a:cs typeface="Bobby Jones Soft"/>
                <a:sym typeface="Bobby Jones Soft"/>
              </a:rPr>
              <a:t>Layer 2 (B Layer)</a:t>
            </a:r>
          </a:p>
        </p:txBody>
      </p:sp>
      <p:sp>
        <p:nvSpPr>
          <p:cNvPr name="TextBox 9" id="9"/>
          <p:cNvSpPr txBox="true"/>
          <p:nvPr/>
        </p:nvSpPr>
        <p:spPr>
          <a:xfrm rot="0">
            <a:off x="9879665" y="3190625"/>
            <a:ext cx="7379635" cy="3667125"/>
          </a:xfrm>
          <a:prstGeom prst="rect">
            <a:avLst/>
          </a:prstGeom>
        </p:spPr>
        <p:txBody>
          <a:bodyPr anchor="t" rtlCol="false" tIns="0" lIns="0" bIns="0" rIns="0">
            <a:spAutoFit/>
          </a:bodyPr>
          <a:lstStyle/>
          <a:p>
            <a:pPr algn="r">
              <a:lnSpc>
                <a:spcPts val="3600"/>
              </a:lnSpc>
            </a:pPr>
            <a:r>
              <a:rPr lang="en-US" sz="3000" b="true">
                <a:solidFill>
                  <a:srgbClr val="683E38"/>
                </a:solidFill>
                <a:latin typeface="Quicksand Semi-Bold"/>
                <a:ea typeface="Quicksand Semi-Bold"/>
                <a:cs typeface="Quicksand Semi-Bold"/>
                <a:sym typeface="Quicksand Semi-Bold"/>
              </a:rPr>
              <a:t>Focus students on applying and manipulating the new information they have learned. Have students make connections to existing knowledge and previous learning.</a:t>
            </a:r>
          </a:p>
          <a:p>
            <a:pPr algn="r">
              <a:lnSpc>
                <a:spcPts val="3600"/>
              </a:lnSpc>
            </a:pPr>
          </a:p>
          <a:p>
            <a:pPr algn="r" marL="0" indent="0" lvl="0">
              <a:lnSpc>
                <a:spcPts val="3600"/>
              </a:lnSpc>
              <a:spcBef>
                <a:spcPct val="0"/>
              </a:spcBef>
            </a:pPr>
            <a:r>
              <a:rPr lang="en-US" b="true" sz="3000">
                <a:solidFill>
                  <a:srgbClr val="683E38"/>
                </a:solidFill>
                <a:latin typeface="Quicksand Semi-Bold"/>
                <a:ea typeface="Quicksand Semi-Bold"/>
                <a:cs typeface="Quicksand Semi-Bold"/>
                <a:sym typeface="Quicksand Semi-Bold"/>
              </a:rPr>
              <a:t>Not MORE WORK; MORE COMPLEX WORK.</a:t>
            </a:r>
          </a:p>
        </p:txBody>
      </p:sp>
      <p:grpSp>
        <p:nvGrpSpPr>
          <p:cNvPr name="Group 10" id="10"/>
          <p:cNvGrpSpPr/>
          <p:nvPr/>
        </p:nvGrpSpPr>
        <p:grpSpPr>
          <a:xfrm rot="0">
            <a:off x="8744947" y="4572055"/>
            <a:ext cx="399053" cy="399053"/>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2" id="12"/>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3" id="13"/>
          <p:cNvGrpSpPr/>
          <p:nvPr/>
        </p:nvGrpSpPr>
        <p:grpSpPr>
          <a:xfrm rot="0">
            <a:off x="6495146" y="1028700"/>
            <a:ext cx="399053" cy="399053"/>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15" id="15"/>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6" id="16"/>
          <p:cNvGrpSpPr/>
          <p:nvPr/>
        </p:nvGrpSpPr>
        <p:grpSpPr>
          <a:xfrm rot="0">
            <a:off x="17259300" y="606370"/>
            <a:ext cx="399053" cy="399053"/>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18" id="18"/>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19" id="19"/>
          <p:cNvSpPr/>
          <p:nvPr/>
        </p:nvSpPr>
        <p:spPr>
          <a:xfrm flipH="false" flipV="false" rot="0">
            <a:off x="8744947" y="7217061"/>
            <a:ext cx="3474746" cy="4304302"/>
          </a:xfrm>
          <a:custGeom>
            <a:avLst/>
            <a:gdLst/>
            <a:ahLst/>
            <a:cxnLst/>
            <a:rect r="r" b="b" t="t" l="l"/>
            <a:pathLst>
              <a:path h="4304302" w="3474746">
                <a:moveTo>
                  <a:pt x="0" y="0"/>
                </a:moveTo>
                <a:lnTo>
                  <a:pt x="3474746" y="0"/>
                </a:lnTo>
                <a:lnTo>
                  <a:pt x="3474746" y="4304302"/>
                </a:lnTo>
                <a:lnTo>
                  <a:pt x="0" y="430430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0" id="20"/>
          <p:cNvSpPr/>
          <p:nvPr/>
        </p:nvSpPr>
        <p:spPr>
          <a:xfrm flipH="false" flipV="false" rot="5527736">
            <a:off x="15903816" y="7998155"/>
            <a:ext cx="2108080" cy="2105445"/>
          </a:xfrm>
          <a:custGeom>
            <a:avLst/>
            <a:gdLst/>
            <a:ahLst/>
            <a:cxnLst/>
            <a:rect r="r" b="b" t="t" l="l"/>
            <a:pathLst>
              <a:path h="2105445" w="2108080">
                <a:moveTo>
                  <a:pt x="0" y="0"/>
                </a:moveTo>
                <a:lnTo>
                  <a:pt x="2108080" y="0"/>
                </a:lnTo>
                <a:lnTo>
                  <a:pt x="2108080" y="2105445"/>
                </a:lnTo>
                <a:lnTo>
                  <a:pt x="0" y="210544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a:ln cap="sq">
            <a:noFill/>
            <a:prstDash val="solid"/>
            <a:miter/>
          </a:ln>
        </p:spPr>
      </p:sp>
      <p:sp>
        <p:nvSpPr>
          <p:cNvPr name="Freeform 21" id="21"/>
          <p:cNvSpPr/>
          <p:nvPr/>
        </p:nvSpPr>
        <p:spPr>
          <a:xfrm flipH="false" flipV="false" rot="0">
            <a:off x="2099891" y="805897"/>
            <a:ext cx="1092415" cy="1091050"/>
          </a:xfrm>
          <a:custGeom>
            <a:avLst/>
            <a:gdLst/>
            <a:ahLst/>
            <a:cxnLst/>
            <a:rect r="r" b="b" t="t" l="l"/>
            <a:pathLst>
              <a:path h="1091050" w="1092415">
                <a:moveTo>
                  <a:pt x="0" y="0"/>
                </a:moveTo>
                <a:lnTo>
                  <a:pt x="1092416" y="0"/>
                </a:lnTo>
                <a:lnTo>
                  <a:pt x="1092416" y="1091049"/>
                </a:lnTo>
                <a:lnTo>
                  <a:pt x="0" y="109104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a:ln cap="sq">
            <a:noFill/>
            <a:prstDash val="solid"/>
            <a:miter/>
          </a:ln>
        </p:spPr>
      </p:sp>
      <p:sp>
        <p:nvSpPr>
          <p:cNvPr name="Freeform 22" id="22"/>
          <p:cNvSpPr/>
          <p:nvPr/>
        </p:nvSpPr>
        <p:spPr>
          <a:xfrm flipH="false" flipV="false" rot="0">
            <a:off x="8152157" y="2285989"/>
            <a:ext cx="1584634" cy="1582653"/>
          </a:xfrm>
          <a:custGeom>
            <a:avLst/>
            <a:gdLst/>
            <a:ahLst/>
            <a:cxnLst/>
            <a:rect r="r" b="b" t="t" l="l"/>
            <a:pathLst>
              <a:path h="1582653" w="1584634">
                <a:moveTo>
                  <a:pt x="0" y="0"/>
                </a:moveTo>
                <a:lnTo>
                  <a:pt x="1584633" y="0"/>
                </a:lnTo>
                <a:lnTo>
                  <a:pt x="1584633" y="1582653"/>
                </a:lnTo>
                <a:lnTo>
                  <a:pt x="0" y="158265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a:ln cap="sq">
            <a:noFill/>
            <a:prstDash val="solid"/>
            <a:miter/>
          </a:ln>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sp>
        <p:nvSpPr>
          <p:cNvPr name="Freeform 2" id="2"/>
          <p:cNvSpPr/>
          <p:nvPr/>
        </p:nvSpPr>
        <p:spPr>
          <a:xfrm flipH="false" flipV="false" rot="0">
            <a:off x="-3222109" y="6344384"/>
            <a:ext cx="13322227" cy="6677766"/>
          </a:xfrm>
          <a:custGeom>
            <a:avLst/>
            <a:gdLst/>
            <a:ahLst/>
            <a:cxnLst/>
            <a:rect r="r" b="b" t="t" l="l"/>
            <a:pathLst>
              <a:path h="6677766" w="13322227">
                <a:moveTo>
                  <a:pt x="0" y="0"/>
                </a:moveTo>
                <a:lnTo>
                  <a:pt x="13322227" y="0"/>
                </a:lnTo>
                <a:lnTo>
                  <a:pt x="13322227" y="6677766"/>
                </a:lnTo>
                <a:lnTo>
                  <a:pt x="0" y="66777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810418" y="2177245"/>
            <a:ext cx="6787299" cy="4114800"/>
          </a:xfrm>
          <a:custGeom>
            <a:avLst/>
            <a:gdLst/>
            <a:ahLst/>
            <a:cxnLst/>
            <a:rect r="r" b="b" t="t" l="l"/>
            <a:pathLst>
              <a:path h="4114800" w="6787299">
                <a:moveTo>
                  <a:pt x="0" y="0"/>
                </a:moveTo>
                <a:lnTo>
                  <a:pt x="6787299" y="0"/>
                </a:lnTo>
                <a:lnTo>
                  <a:pt x="678729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18734" y="4234645"/>
            <a:ext cx="3836793" cy="3544238"/>
          </a:xfrm>
          <a:custGeom>
            <a:avLst/>
            <a:gdLst/>
            <a:ahLst/>
            <a:cxnLst/>
            <a:rect r="r" b="b" t="t" l="l"/>
            <a:pathLst>
              <a:path h="3544238" w="3836793">
                <a:moveTo>
                  <a:pt x="0" y="0"/>
                </a:moveTo>
                <a:lnTo>
                  <a:pt x="3836793" y="0"/>
                </a:lnTo>
                <a:lnTo>
                  <a:pt x="3836793" y="3544238"/>
                </a:lnTo>
                <a:lnTo>
                  <a:pt x="0" y="35442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539124" y="1425171"/>
            <a:ext cx="4831574" cy="14055488"/>
          </a:xfrm>
          <a:custGeom>
            <a:avLst/>
            <a:gdLst/>
            <a:ahLst/>
            <a:cxnLst/>
            <a:rect r="r" b="b" t="t" l="l"/>
            <a:pathLst>
              <a:path h="14055488" w="4831574">
                <a:moveTo>
                  <a:pt x="0" y="0"/>
                </a:moveTo>
                <a:lnTo>
                  <a:pt x="4831574" y="0"/>
                </a:lnTo>
                <a:lnTo>
                  <a:pt x="4831574" y="14055488"/>
                </a:lnTo>
                <a:lnTo>
                  <a:pt x="0" y="1405548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6694673" y="5445898"/>
            <a:ext cx="2449327" cy="2332984"/>
          </a:xfrm>
          <a:custGeom>
            <a:avLst/>
            <a:gdLst/>
            <a:ahLst/>
            <a:cxnLst/>
            <a:rect r="r" b="b" t="t" l="l"/>
            <a:pathLst>
              <a:path h="2332984" w="2449327">
                <a:moveTo>
                  <a:pt x="0" y="0"/>
                </a:moveTo>
                <a:lnTo>
                  <a:pt x="2449327" y="0"/>
                </a:lnTo>
                <a:lnTo>
                  <a:pt x="2449327" y="2332985"/>
                </a:lnTo>
                <a:lnTo>
                  <a:pt x="0" y="23329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0" y="7778883"/>
            <a:ext cx="3932138" cy="7984037"/>
          </a:xfrm>
          <a:custGeom>
            <a:avLst/>
            <a:gdLst/>
            <a:ahLst/>
            <a:cxnLst/>
            <a:rect r="r" b="b" t="t" l="l"/>
            <a:pathLst>
              <a:path h="7984037" w="3932138">
                <a:moveTo>
                  <a:pt x="0" y="0"/>
                </a:moveTo>
                <a:lnTo>
                  <a:pt x="3932138" y="0"/>
                </a:lnTo>
                <a:lnTo>
                  <a:pt x="3932138" y="7984036"/>
                </a:lnTo>
                <a:lnTo>
                  <a:pt x="0" y="798403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 id="8"/>
          <p:cNvSpPr txBox="true"/>
          <p:nvPr/>
        </p:nvSpPr>
        <p:spPr>
          <a:xfrm rot="0">
            <a:off x="5370698" y="1562100"/>
            <a:ext cx="11888602" cy="1445259"/>
          </a:xfrm>
          <a:prstGeom prst="rect">
            <a:avLst/>
          </a:prstGeom>
        </p:spPr>
        <p:txBody>
          <a:bodyPr anchor="t" rtlCol="false" tIns="0" lIns="0" bIns="0" rIns="0">
            <a:spAutoFit/>
          </a:bodyPr>
          <a:lstStyle/>
          <a:p>
            <a:pPr algn="r" marL="0" indent="0" lvl="0">
              <a:lnSpc>
                <a:spcPts val="9619"/>
              </a:lnSpc>
              <a:spcBef>
                <a:spcPct val="0"/>
              </a:spcBef>
            </a:pPr>
            <a:r>
              <a:rPr lang="en-US" sz="12999" spc="-389">
                <a:solidFill>
                  <a:srgbClr val="683E38"/>
                </a:solidFill>
                <a:latin typeface="Bobby Jones Soft"/>
                <a:ea typeface="Bobby Jones Soft"/>
                <a:cs typeface="Bobby Jones Soft"/>
                <a:sym typeface="Bobby Jones Soft"/>
              </a:rPr>
              <a:t>Layer 2 (B Layer)</a:t>
            </a:r>
          </a:p>
        </p:txBody>
      </p:sp>
      <p:sp>
        <p:nvSpPr>
          <p:cNvPr name="TextBox 9" id="9"/>
          <p:cNvSpPr txBox="true"/>
          <p:nvPr/>
        </p:nvSpPr>
        <p:spPr>
          <a:xfrm rot="0">
            <a:off x="9879665" y="3190625"/>
            <a:ext cx="7379635" cy="4581525"/>
          </a:xfrm>
          <a:prstGeom prst="rect">
            <a:avLst/>
          </a:prstGeom>
        </p:spPr>
        <p:txBody>
          <a:bodyPr anchor="t" rtlCol="false" tIns="0" lIns="0" bIns="0" rIns="0">
            <a:spAutoFit/>
          </a:bodyPr>
          <a:lstStyle/>
          <a:p>
            <a:pPr algn="r">
              <a:lnSpc>
                <a:spcPts val="3600"/>
              </a:lnSpc>
            </a:pPr>
            <a:r>
              <a:rPr lang="en-US" sz="3000" b="true">
                <a:solidFill>
                  <a:srgbClr val="683E38"/>
                </a:solidFill>
                <a:latin typeface="Quicksand Semi-Bold"/>
                <a:ea typeface="Quicksand Semi-Bold"/>
                <a:cs typeface="Quicksand Semi-Bold"/>
                <a:sym typeface="Quicksand Semi-Bold"/>
              </a:rPr>
              <a:t>Apply, manipulate, discover,  hypothesize, prove, demonstrate, problem solve.</a:t>
            </a:r>
          </a:p>
          <a:p>
            <a:pPr algn="r">
              <a:lnSpc>
                <a:spcPts val="3600"/>
              </a:lnSpc>
            </a:pPr>
          </a:p>
          <a:p>
            <a:pPr algn="r">
              <a:lnSpc>
                <a:spcPts val="3600"/>
              </a:lnSpc>
            </a:pPr>
            <a:r>
              <a:rPr lang="en-US" sz="3000" b="true">
                <a:solidFill>
                  <a:srgbClr val="683E38"/>
                </a:solidFill>
                <a:latin typeface="Quicksand Semi-Bold"/>
                <a:ea typeface="Quicksand Semi-Bold"/>
                <a:cs typeface="Quicksand Semi-Bold"/>
                <a:sym typeface="Quicksand Semi-Bold"/>
              </a:rPr>
              <a:t>Examples:</a:t>
            </a:r>
          </a:p>
          <a:p>
            <a:pPr algn="r">
              <a:lnSpc>
                <a:spcPts val="3600"/>
              </a:lnSpc>
            </a:pPr>
            <a:r>
              <a:rPr lang="en-US" sz="3000" b="true">
                <a:solidFill>
                  <a:srgbClr val="683E38"/>
                </a:solidFill>
                <a:latin typeface="Quicksand Semi-Bold"/>
                <a:ea typeface="Quicksand Semi-Bold"/>
                <a:cs typeface="Quicksand Semi-Bold"/>
                <a:sym typeface="Quicksand Semi-Bold"/>
              </a:rPr>
              <a:t>Does Scope really kill bacteria?</a:t>
            </a:r>
          </a:p>
          <a:p>
            <a:pPr algn="r">
              <a:lnSpc>
                <a:spcPts val="3600"/>
              </a:lnSpc>
            </a:pPr>
            <a:r>
              <a:rPr lang="en-US" sz="3000" b="true">
                <a:solidFill>
                  <a:srgbClr val="683E38"/>
                </a:solidFill>
                <a:latin typeface="Quicksand Semi-Bold"/>
                <a:ea typeface="Quicksand Semi-Bold"/>
                <a:cs typeface="Quicksand Semi-Bold"/>
                <a:sym typeface="Quicksand Semi-Bold"/>
              </a:rPr>
              <a:t>What percent of a plant is water?</a:t>
            </a:r>
          </a:p>
          <a:p>
            <a:pPr algn="r">
              <a:lnSpc>
                <a:spcPts val="3600"/>
              </a:lnSpc>
            </a:pPr>
            <a:r>
              <a:rPr lang="en-US" sz="3000" b="true">
                <a:solidFill>
                  <a:srgbClr val="683E38"/>
                </a:solidFill>
                <a:latin typeface="Quicksand Semi-Bold"/>
                <a:ea typeface="Quicksand Semi-Bold"/>
                <a:cs typeface="Quicksand Semi-Bold"/>
                <a:sym typeface="Quicksand Semi-Bold"/>
              </a:rPr>
              <a:t>How fast does a snail move in mph?</a:t>
            </a:r>
          </a:p>
          <a:p>
            <a:pPr algn="r" marL="0" indent="0" lvl="0">
              <a:lnSpc>
                <a:spcPts val="3600"/>
              </a:lnSpc>
              <a:spcBef>
                <a:spcPct val="0"/>
              </a:spcBef>
            </a:pPr>
            <a:r>
              <a:rPr lang="en-US" b="true" sz="3000">
                <a:solidFill>
                  <a:srgbClr val="683E38"/>
                </a:solidFill>
                <a:latin typeface="Quicksand Semi-Bold"/>
                <a:ea typeface="Quicksand Semi-Bold"/>
                <a:cs typeface="Quicksand Semi-Bold"/>
                <a:sym typeface="Quicksand Semi-Bold"/>
              </a:rPr>
              <a:t>Who jumps farther proportionally, you or a cricket?</a:t>
            </a:r>
          </a:p>
        </p:txBody>
      </p:sp>
      <p:grpSp>
        <p:nvGrpSpPr>
          <p:cNvPr name="Group 10" id="10"/>
          <p:cNvGrpSpPr/>
          <p:nvPr/>
        </p:nvGrpSpPr>
        <p:grpSpPr>
          <a:xfrm rot="0">
            <a:off x="8744947" y="4572055"/>
            <a:ext cx="399053" cy="399053"/>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2" id="12"/>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3" id="13"/>
          <p:cNvGrpSpPr/>
          <p:nvPr/>
        </p:nvGrpSpPr>
        <p:grpSpPr>
          <a:xfrm rot="0">
            <a:off x="6495146" y="1028700"/>
            <a:ext cx="399053" cy="399053"/>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15" id="15"/>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6" id="16"/>
          <p:cNvGrpSpPr/>
          <p:nvPr/>
        </p:nvGrpSpPr>
        <p:grpSpPr>
          <a:xfrm rot="0">
            <a:off x="17259300" y="606370"/>
            <a:ext cx="399053" cy="399053"/>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18" id="18"/>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19" id="19"/>
          <p:cNvSpPr/>
          <p:nvPr/>
        </p:nvSpPr>
        <p:spPr>
          <a:xfrm flipH="false" flipV="false" rot="0">
            <a:off x="8744947" y="7217061"/>
            <a:ext cx="3474746" cy="4304302"/>
          </a:xfrm>
          <a:custGeom>
            <a:avLst/>
            <a:gdLst/>
            <a:ahLst/>
            <a:cxnLst/>
            <a:rect r="r" b="b" t="t" l="l"/>
            <a:pathLst>
              <a:path h="4304302" w="3474746">
                <a:moveTo>
                  <a:pt x="0" y="0"/>
                </a:moveTo>
                <a:lnTo>
                  <a:pt x="3474746" y="0"/>
                </a:lnTo>
                <a:lnTo>
                  <a:pt x="3474746" y="4304302"/>
                </a:lnTo>
                <a:lnTo>
                  <a:pt x="0" y="430430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0" id="20"/>
          <p:cNvSpPr/>
          <p:nvPr/>
        </p:nvSpPr>
        <p:spPr>
          <a:xfrm flipH="false" flipV="false" rot="5527736">
            <a:off x="15903816" y="7998155"/>
            <a:ext cx="2108080" cy="2105445"/>
          </a:xfrm>
          <a:custGeom>
            <a:avLst/>
            <a:gdLst/>
            <a:ahLst/>
            <a:cxnLst/>
            <a:rect r="r" b="b" t="t" l="l"/>
            <a:pathLst>
              <a:path h="2105445" w="2108080">
                <a:moveTo>
                  <a:pt x="0" y="0"/>
                </a:moveTo>
                <a:lnTo>
                  <a:pt x="2108080" y="0"/>
                </a:lnTo>
                <a:lnTo>
                  <a:pt x="2108080" y="2105445"/>
                </a:lnTo>
                <a:lnTo>
                  <a:pt x="0" y="210544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a:ln cap="sq">
            <a:noFill/>
            <a:prstDash val="solid"/>
            <a:miter/>
          </a:ln>
        </p:spPr>
      </p:sp>
      <p:sp>
        <p:nvSpPr>
          <p:cNvPr name="Freeform 21" id="21"/>
          <p:cNvSpPr/>
          <p:nvPr/>
        </p:nvSpPr>
        <p:spPr>
          <a:xfrm flipH="false" flipV="false" rot="0">
            <a:off x="2099891" y="805897"/>
            <a:ext cx="1092415" cy="1091050"/>
          </a:xfrm>
          <a:custGeom>
            <a:avLst/>
            <a:gdLst/>
            <a:ahLst/>
            <a:cxnLst/>
            <a:rect r="r" b="b" t="t" l="l"/>
            <a:pathLst>
              <a:path h="1091050" w="1092415">
                <a:moveTo>
                  <a:pt x="0" y="0"/>
                </a:moveTo>
                <a:lnTo>
                  <a:pt x="1092416" y="0"/>
                </a:lnTo>
                <a:lnTo>
                  <a:pt x="1092416" y="1091049"/>
                </a:lnTo>
                <a:lnTo>
                  <a:pt x="0" y="109104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a:ln cap="sq">
            <a:noFill/>
            <a:prstDash val="solid"/>
            <a:miter/>
          </a:ln>
        </p:spPr>
      </p:sp>
      <p:sp>
        <p:nvSpPr>
          <p:cNvPr name="Freeform 22" id="22"/>
          <p:cNvSpPr/>
          <p:nvPr/>
        </p:nvSpPr>
        <p:spPr>
          <a:xfrm flipH="false" flipV="false" rot="0">
            <a:off x="8152157" y="2285989"/>
            <a:ext cx="1584634" cy="1582653"/>
          </a:xfrm>
          <a:custGeom>
            <a:avLst/>
            <a:gdLst/>
            <a:ahLst/>
            <a:cxnLst/>
            <a:rect r="r" b="b" t="t" l="l"/>
            <a:pathLst>
              <a:path h="1582653" w="1584634">
                <a:moveTo>
                  <a:pt x="0" y="0"/>
                </a:moveTo>
                <a:lnTo>
                  <a:pt x="1584633" y="0"/>
                </a:lnTo>
                <a:lnTo>
                  <a:pt x="1584633" y="1582653"/>
                </a:lnTo>
                <a:lnTo>
                  <a:pt x="0" y="158265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a:ln cap="sq">
            <a:noFill/>
            <a:prstDash val="solid"/>
            <a:miter/>
          </a:ln>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sp>
        <p:nvSpPr>
          <p:cNvPr name="Freeform 2" id="2"/>
          <p:cNvSpPr/>
          <p:nvPr/>
        </p:nvSpPr>
        <p:spPr>
          <a:xfrm flipH="false" flipV="false" rot="0">
            <a:off x="-3222109" y="6344384"/>
            <a:ext cx="13322227" cy="6677766"/>
          </a:xfrm>
          <a:custGeom>
            <a:avLst/>
            <a:gdLst/>
            <a:ahLst/>
            <a:cxnLst/>
            <a:rect r="r" b="b" t="t" l="l"/>
            <a:pathLst>
              <a:path h="6677766" w="13322227">
                <a:moveTo>
                  <a:pt x="0" y="0"/>
                </a:moveTo>
                <a:lnTo>
                  <a:pt x="13322227" y="0"/>
                </a:lnTo>
                <a:lnTo>
                  <a:pt x="13322227" y="6677766"/>
                </a:lnTo>
                <a:lnTo>
                  <a:pt x="0" y="66777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810418" y="2177245"/>
            <a:ext cx="6787299" cy="4114800"/>
          </a:xfrm>
          <a:custGeom>
            <a:avLst/>
            <a:gdLst/>
            <a:ahLst/>
            <a:cxnLst/>
            <a:rect r="r" b="b" t="t" l="l"/>
            <a:pathLst>
              <a:path h="4114800" w="6787299">
                <a:moveTo>
                  <a:pt x="0" y="0"/>
                </a:moveTo>
                <a:lnTo>
                  <a:pt x="6787299" y="0"/>
                </a:lnTo>
                <a:lnTo>
                  <a:pt x="678729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18734" y="4234645"/>
            <a:ext cx="3836793" cy="3544238"/>
          </a:xfrm>
          <a:custGeom>
            <a:avLst/>
            <a:gdLst/>
            <a:ahLst/>
            <a:cxnLst/>
            <a:rect r="r" b="b" t="t" l="l"/>
            <a:pathLst>
              <a:path h="3544238" w="3836793">
                <a:moveTo>
                  <a:pt x="0" y="0"/>
                </a:moveTo>
                <a:lnTo>
                  <a:pt x="3836793" y="0"/>
                </a:lnTo>
                <a:lnTo>
                  <a:pt x="3836793" y="3544238"/>
                </a:lnTo>
                <a:lnTo>
                  <a:pt x="0" y="35442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539124" y="1425171"/>
            <a:ext cx="4831574" cy="14055488"/>
          </a:xfrm>
          <a:custGeom>
            <a:avLst/>
            <a:gdLst/>
            <a:ahLst/>
            <a:cxnLst/>
            <a:rect r="r" b="b" t="t" l="l"/>
            <a:pathLst>
              <a:path h="14055488" w="4831574">
                <a:moveTo>
                  <a:pt x="0" y="0"/>
                </a:moveTo>
                <a:lnTo>
                  <a:pt x="4831574" y="0"/>
                </a:lnTo>
                <a:lnTo>
                  <a:pt x="4831574" y="14055488"/>
                </a:lnTo>
                <a:lnTo>
                  <a:pt x="0" y="1405548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6694673" y="5445898"/>
            <a:ext cx="2449327" cy="2332984"/>
          </a:xfrm>
          <a:custGeom>
            <a:avLst/>
            <a:gdLst/>
            <a:ahLst/>
            <a:cxnLst/>
            <a:rect r="r" b="b" t="t" l="l"/>
            <a:pathLst>
              <a:path h="2332984" w="2449327">
                <a:moveTo>
                  <a:pt x="0" y="0"/>
                </a:moveTo>
                <a:lnTo>
                  <a:pt x="2449327" y="0"/>
                </a:lnTo>
                <a:lnTo>
                  <a:pt x="2449327" y="2332985"/>
                </a:lnTo>
                <a:lnTo>
                  <a:pt x="0" y="23329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0" y="7778883"/>
            <a:ext cx="3932138" cy="7984037"/>
          </a:xfrm>
          <a:custGeom>
            <a:avLst/>
            <a:gdLst/>
            <a:ahLst/>
            <a:cxnLst/>
            <a:rect r="r" b="b" t="t" l="l"/>
            <a:pathLst>
              <a:path h="7984037" w="3932138">
                <a:moveTo>
                  <a:pt x="0" y="0"/>
                </a:moveTo>
                <a:lnTo>
                  <a:pt x="3932138" y="0"/>
                </a:lnTo>
                <a:lnTo>
                  <a:pt x="3932138" y="7984036"/>
                </a:lnTo>
                <a:lnTo>
                  <a:pt x="0" y="798403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 id="8"/>
          <p:cNvSpPr txBox="true"/>
          <p:nvPr/>
        </p:nvSpPr>
        <p:spPr>
          <a:xfrm rot="0">
            <a:off x="5370698" y="1562100"/>
            <a:ext cx="11888602" cy="1445259"/>
          </a:xfrm>
          <a:prstGeom prst="rect">
            <a:avLst/>
          </a:prstGeom>
        </p:spPr>
        <p:txBody>
          <a:bodyPr anchor="t" rtlCol="false" tIns="0" lIns="0" bIns="0" rIns="0">
            <a:spAutoFit/>
          </a:bodyPr>
          <a:lstStyle/>
          <a:p>
            <a:pPr algn="r" marL="0" indent="0" lvl="0">
              <a:lnSpc>
                <a:spcPts val="9619"/>
              </a:lnSpc>
              <a:spcBef>
                <a:spcPct val="0"/>
              </a:spcBef>
            </a:pPr>
            <a:r>
              <a:rPr lang="en-US" sz="12999" spc="-389">
                <a:solidFill>
                  <a:srgbClr val="683E38"/>
                </a:solidFill>
                <a:latin typeface="Bobby Jones Soft"/>
                <a:ea typeface="Bobby Jones Soft"/>
                <a:cs typeface="Bobby Jones Soft"/>
                <a:sym typeface="Bobby Jones Soft"/>
              </a:rPr>
              <a:t>Layer 2 (B Layer)</a:t>
            </a:r>
          </a:p>
        </p:txBody>
      </p:sp>
      <p:sp>
        <p:nvSpPr>
          <p:cNvPr name="TextBox 9" id="9"/>
          <p:cNvSpPr txBox="true"/>
          <p:nvPr/>
        </p:nvSpPr>
        <p:spPr>
          <a:xfrm rot="0">
            <a:off x="9879665" y="3190625"/>
            <a:ext cx="7379635" cy="5953125"/>
          </a:xfrm>
          <a:prstGeom prst="rect">
            <a:avLst/>
          </a:prstGeom>
        </p:spPr>
        <p:txBody>
          <a:bodyPr anchor="t" rtlCol="false" tIns="0" lIns="0" bIns="0" rIns="0">
            <a:spAutoFit/>
          </a:bodyPr>
          <a:lstStyle/>
          <a:p>
            <a:pPr algn="l">
              <a:lnSpc>
                <a:spcPts val="3600"/>
              </a:lnSpc>
            </a:pPr>
            <a:r>
              <a:rPr lang="en-US" sz="3000" b="true">
                <a:solidFill>
                  <a:srgbClr val="683E38"/>
                </a:solidFill>
                <a:latin typeface="Quicksand Bold"/>
                <a:ea typeface="Quicksand Bold"/>
                <a:cs typeface="Quicksand Bold"/>
                <a:sym typeface="Quicksand Bold"/>
              </a:rPr>
              <a:t>Grading B Layer</a:t>
            </a:r>
          </a:p>
          <a:p>
            <a:pPr algn="l">
              <a:lnSpc>
                <a:spcPts val="3600"/>
              </a:lnSpc>
            </a:pPr>
          </a:p>
          <a:p>
            <a:pPr algn="l" marL="647705" indent="-323852" lvl="1">
              <a:lnSpc>
                <a:spcPts val="3600"/>
              </a:lnSpc>
              <a:buFont typeface="Arial"/>
              <a:buChar char="•"/>
            </a:pPr>
            <a:r>
              <a:rPr lang="en-US" b="true" sz="3000">
                <a:solidFill>
                  <a:srgbClr val="683E38"/>
                </a:solidFill>
                <a:latin typeface="Quicksand Bold"/>
                <a:ea typeface="Quicksand Bold"/>
                <a:cs typeface="Quicksand Bold"/>
                <a:sym typeface="Quicksand Bold"/>
              </a:rPr>
              <a:t>Oral defense</a:t>
            </a:r>
          </a:p>
          <a:p>
            <a:pPr algn="l" marL="647705" indent="-323852" lvl="1">
              <a:lnSpc>
                <a:spcPts val="3600"/>
              </a:lnSpc>
              <a:buFont typeface="Arial"/>
              <a:buChar char="•"/>
            </a:pPr>
            <a:r>
              <a:rPr lang="en-US" b="true" sz="3000">
                <a:solidFill>
                  <a:srgbClr val="683E38"/>
                </a:solidFill>
                <a:latin typeface="Quicksand Bold"/>
                <a:ea typeface="Quicksand Bold"/>
                <a:cs typeface="Quicksand Bold"/>
                <a:sym typeface="Quicksand Bold"/>
              </a:rPr>
              <a:t>Write </a:t>
            </a:r>
            <a:r>
              <a:rPr lang="en-US" sz="3000">
                <a:solidFill>
                  <a:srgbClr val="683E38"/>
                </a:solidFill>
                <a:latin typeface="Quicksand"/>
                <a:ea typeface="Quicksand"/>
                <a:cs typeface="Quicksand"/>
                <a:sym typeface="Quicksand"/>
              </a:rPr>
              <a:t>into a formal presentation or make a </a:t>
            </a:r>
            <a:r>
              <a:rPr lang="en-US" b="true" sz="3000">
                <a:solidFill>
                  <a:srgbClr val="683E38"/>
                </a:solidFill>
                <a:latin typeface="Quicksand Bold"/>
                <a:ea typeface="Quicksand Bold"/>
                <a:cs typeface="Quicksand Bold"/>
                <a:sym typeface="Quicksand Bold"/>
              </a:rPr>
              <a:t>display </a:t>
            </a:r>
            <a:r>
              <a:rPr lang="en-US" sz="3000">
                <a:solidFill>
                  <a:srgbClr val="683E38"/>
                </a:solidFill>
                <a:latin typeface="Quicksand"/>
                <a:ea typeface="Quicksand"/>
                <a:cs typeface="Quicksand"/>
                <a:sym typeface="Quicksand"/>
              </a:rPr>
              <a:t>to share with smaller group of students</a:t>
            </a:r>
          </a:p>
          <a:p>
            <a:pPr algn="l" marL="647705" indent="-323852" lvl="1">
              <a:lnSpc>
                <a:spcPts val="3600"/>
              </a:lnSpc>
              <a:buFont typeface="Arial"/>
              <a:buChar char="•"/>
            </a:pPr>
            <a:r>
              <a:rPr lang="en-US" sz="3000">
                <a:solidFill>
                  <a:srgbClr val="683E38"/>
                </a:solidFill>
                <a:latin typeface="Quicksand"/>
                <a:ea typeface="Quicksand"/>
                <a:cs typeface="Quicksand"/>
                <a:sym typeface="Quicksand"/>
              </a:rPr>
              <a:t>Grade based on logic and </a:t>
            </a:r>
            <a:r>
              <a:rPr lang="en-US" b="true" sz="3000">
                <a:solidFill>
                  <a:srgbClr val="683E38"/>
                </a:solidFill>
                <a:latin typeface="Quicksand Bold"/>
                <a:ea typeface="Quicksand Bold"/>
                <a:cs typeface="Quicksand Bold"/>
                <a:sym typeface="Quicksand Bold"/>
              </a:rPr>
              <a:t>process </a:t>
            </a:r>
            <a:r>
              <a:rPr lang="en-US" sz="3000">
                <a:solidFill>
                  <a:srgbClr val="683E38"/>
                </a:solidFill>
                <a:latin typeface="Quicksand"/>
                <a:ea typeface="Quicksand"/>
                <a:cs typeface="Quicksand"/>
                <a:sym typeface="Quicksand"/>
              </a:rPr>
              <a:t>more than the outcome</a:t>
            </a:r>
          </a:p>
          <a:p>
            <a:pPr algn="l" marL="647705" indent="-323852" lvl="1">
              <a:lnSpc>
                <a:spcPts val="3600"/>
              </a:lnSpc>
              <a:buFont typeface="Arial"/>
              <a:buChar char="•"/>
            </a:pPr>
            <a:r>
              <a:rPr lang="en-US" sz="3000">
                <a:solidFill>
                  <a:srgbClr val="683E38"/>
                </a:solidFill>
                <a:latin typeface="Quicksand"/>
                <a:ea typeface="Quicksand"/>
                <a:cs typeface="Quicksand"/>
                <a:sym typeface="Quicksand"/>
              </a:rPr>
              <a:t>Results must be </a:t>
            </a:r>
            <a:r>
              <a:rPr lang="en-US" b="true" sz="3000">
                <a:solidFill>
                  <a:srgbClr val="683E38"/>
                </a:solidFill>
                <a:latin typeface="Quicksand Bold"/>
                <a:ea typeface="Quicksand Bold"/>
                <a:cs typeface="Quicksand Bold"/>
                <a:sym typeface="Quicksand Bold"/>
              </a:rPr>
              <a:t>reasonable</a:t>
            </a:r>
            <a:r>
              <a:rPr lang="en-US" sz="3000">
                <a:solidFill>
                  <a:srgbClr val="683E38"/>
                </a:solidFill>
                <a:latin typeface="Quicksand"/>
                <a:ea typeface="Quicksand"/>
                <a:cs typeface="Quicksand"/>
                <a:sym typeface="Quicksand"/>
              </a:rPr>
              <a:t>, and the teacher is the one who decides</a:t>
            </a:r>
          </a:p>
          <a:p>
            <a:pPr algn="l" marL="647705" indent="-323852" lvl="1">
              <a:lnSpc>
                <a:spcPts val="3600"/>
              </a:lnSpc>
              <a:buFont typeface="Arial"/>
              <a:buChar char="•"/>
            </a:pPr>
            <a:r>
              <a:rPr lang="en-US" sz="3000">
                <a:solidFill>
                  <a:srgbClr val="683E38"/>
                </a:solidFill>
                <a:latin typeface="Quicksand"/>
                <a:ea typeface="Quicksand"/>
                <a:cs typeface="Quicksand"/>
                <a:sym typeface="Quicksand"/>
              </a:rPr>
              <a:t>Make as </a:t>
            </a:r>
            <a:r>
              <a:rPr lang="en-US" b="true" sz="3000">
                <a:solidFill>
                  <a:srgbClr val="683E38"/>
                </a:solidFill>
                <a:latin typeface="Quicksand Bold"/>
                <a:ea typeface="Quicksand Bold"/>
                <a:cs typeface="Quicksand Bold"/>
                <a:sym typeface="Quicksand Bold"/>
              </a:rPr>
              <a:t>engaging </a:t>
            </a:r>
            <a:r>
              <a:rPr lang="en-US" sz="3000">
                <a:solidFill>
                  <a:srgbClr val="683E38"/>
                </a:solidFill>
                <a:latin typeface="Quicksand"/>
                <a:ea typeface="Quicksand"/>
                <a:cs typeface="Quicksand"/>
                <a:sym typeface="Quicksand"/>
              </a:rPr>
              <a:t>and exciting as possible to keep students moving from level C</a:t>
            </a:r>
          </a:p>
        </p:txBody>
      </p:sp>
      <p:grpSp>
        <p:nvGrpSpPr>
          <p:cNvPr name="Group 10" id="10"/>
          <p:cNvGrpSpPr/>
          <p:nvPr/>
        </p:nvGrpSpPr>
        <p:grpSpPr>
          <a:xfrm rot="0">
            <a:off x="8744947" y="4572055"/>
            <a:ext cx="399053" cy="399053"/>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2" id="12"/>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3" id="13"/>
          <p:cNvGrpSpPr/>
          <p:nvPr/>
        </p:nvGrpSpPr>
        <p:grpSpPr>
          <a:xfrm rot="0">
            <a:off x="6495146" y="1028700"/>
            <a:ext cx="399053" cy="399053"/>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15" id="15"/>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6" id="16"/>
          <p:cNvGrpSpPr/>
          <p:nvPr/>
        </p:nvGrpSpPr>
        <p:grpSpPr>
          <a:xfrm rot="0">
            <a:off x="17259300" y="606370"/>
            <a:ext cx="399053" cy="399053"/>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18" id="18"/>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19" id="19"/>
          <p:cNvSpPr/>
          <p:nvPr/>
        </p:nvSpPr>
        <p:spPr>
          <a:xfrm flipH="false" flipV="false" rot="5527736">
            <a:off x="15903816" y="7998155"/>
            <a:ext cx="2108080" cy="2105445"/>
          </a:xfrm>
          <a:custGeom>
            <a:avLst/>
            <a:gdLst/>
            <a:ahLst/>
            <a:cxnLst/>
            <a:rect r="r" b="b" t="t" l="l"/>
            <a:pathLst>
              <a:path h="2105445" w="2108080">
                <a:moveTo>
                  <a:pt x="0" y="0"/>
                </a:moveTo>
                <a:lnTo>
                  <a:pt x="2108080" y="0"/>
                </a:lnTo>
                <a:lnTo>
                  <a:pt x="2108080" y="2105445"/>
                </a:lnTo>
                <a:lnTo>
                  <a:pt x="0" y="210544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
        <p:nvSpPr>
          <p:cNvPr name="Freeform 20" id="20"/>
          <p:cNvSpPr/>
          <p:nvPr/>
        </p:nvSpPr>
        <p:spPr>
          <a:xfrm flipH="false" flipV="false" rot="0">
            <a:off x="2099891" y="805897"/>
            <a:ext cx="1092415" cy="1091050"/>
          </a:xfrm>
          <a:custGeom>
            <a:avLst/>
            <a:gdLst/>
            <a:ahLst/>
            <a:cxnLst/>
            <a:rect r="r" b="b" t="t" l="l"/>
            <a:pathLst>
              <a:path h="1091050" w="1092415">
                <a:moveTo>
                  <a:pt x="0" y="0"/>
                </a:moveTo>
                <a:lnTo>
                  <a:pt x="1092416" y="0"/>
                </a:lnTo>
                <a:lnTo>
                  <a:pt x="1092416" y="1091049"/>
                </a:lnTo>
                <a:lnTo>
                  <a:pt x="0" y="109104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
        <p:nvSpPr>
          <p:cNvPr name="Freeform 21" id="21"/>
          <p:cNvSpPr/>
          <p:nvPr/>
        </p:nvSpPr>
        <p:spPr>
          <a:xfrm flipH="false" flipV="false" rot="0">
            <a:off x="8152157" y="2285989"/>
            <a:ext cx="1584634" cy="1582653"/>
          </a:xfrm>
          <a:custGeom>
            <a:avLst/>
            <a:gdLst/>
            <a:ahLst/>
            <a:cxnLst/>
            <a:rect r="r" b="b" t="t" l="l"/>
            <a:pathLst>
              <a:path h="1582653" w="1584634">
                <a:moveTo>
                  <a:pt x="0" y="0"/>
                </a:moveTo>
                <a:lnTo>
                  <a:pt x="1584633" y="0"/>
                </a:lnTo>
                <a:lnTo>
                  <a:pt x="1584633" y="1582653"/>
                </a:lnTo>
                <a:lnTo>
                  <a:pt x="0" y="158265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sp>
        <p:nvSpPr>
          <p:cNvPr name="Freeform 2" id="2"/>
          <p:cNvSpPr/>
          <p:nvPr/>
        </p:nvSpPr>
        <p:spPr>
          <a:xfrm flipH="false" flipV="false" rot="0">
            <a:off x="-3222109" y="6344384"/>
            <a:ext cx="13322227" cy="6677766"/>
          </a:xfrm>
          <a:custGeom>
            <a:avLst/>
            <a:gdLst/>
            <a:ahLst/>
            <a:cxnLst/>
            <a:rect r="r" b="b" t="t" l="l"/>
            <a:pathLst>
              <a:path h="6677766" w="13322227">
                <a:moveTo>
                  <a:pt x="0" y="0"/>
                </a:moveTo>
                <a:lnTo>
                  <a:pt x="13322227" y="0"/>
                </a:lnTo>
                <a:lnTo>
                  <a:pt x="13322227" y="6677766"/>
                </a:lnTo>
                <a:lnTo>
                  <a:pt x="0" y="66777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810418" y="2177245"/>
            <a:ext cx="6787299" cy="4114800"/>
          </a:xfrm>
          <a:custGeom>
            <a:avLst/>
            <a:gdLst/>
            <a:ahLst/>
            <a:cxnLst/>
            <a:rect r="r" b="b" t="t" l="l"/>
            <a:pathLst>
              <a:path h="4114800" w="6787299">
                <a:moveTo>
                  <a:pt x="0" y="0"/>
                </a:moveTo>
                <a:lnTo>
                  <a:pt x="6787299" y="0"/>
                </a:lnTo>
                <a:lnTo>
                  <a:pt x="678729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18734" y="4234645"/>
            <a:ext cx="3836793" cy="3544238"/>
          </a:xfrm>
          <a:custGeom>
            <a:avLst/>
            <a:gdLst/>
            <a:ahLst/>
            <a:cxnLst/>
            <a:rect r="r" b="b" t="t" l="l"/>
            <a:pathLst>
              <a:path h="3544238" w="3836793">
                <a:moveTo>
                  <a:pt x="0" y="0"/>
                </a:moveTo>
                <a:lnTo>
                  <a:pt x="3836793" y="0"/>
                </a:lnTo>
                <a:lnTo>
                  <a:pt x="3836793" y="3544238"/>
                </a:lnTo>
                <a:lnTo>
                  <a:pt x="0" y="35442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539124" y="1425171"/>
            <a:ext cx="4831574" cy="14055488"/>
          </a:xfrm>
          <a:custGeom>
            <a:avLst/>
            <a:gdLst/>
            <a:ahLst/>
            <a:cxnLst/>
            <a:rect r="r" b="b" t="t" l="l"/>
            <a:pathLst>
              <a:path h="14055488" w="4831574">
                <a:moveTo>
                  <a:pt x="0" y="0"/>
                </a:moveTo>
                <a:lnTo>
                  <a:pt x="4831574" y="0"/>
                </a:lnTo>
                <a:lnTo>
                  <a:pt x="4831574" y="14055488"/>
                </a:lnTo>
                <a:lnTo>
                  <a:pt x="0" y="1405548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6694673" y="5445898"/>
            <a:ext cx="2449327" cy="2332984"/>
          </a:xfrm>
          <a:custGeom>
            <a:avLst/>
            <a:gdLst/>
            <a:ahLst/>
            <a:cxnLst/>
            <a:rect r="r" b="b" t="t" l="l"/>
            <a:pathLst>
              <a:path h="2332984" w="2449327">
                <a:moveTo>
                  <a:pt x="0" y="0"/>
                </a:moveTo>
                <a:lnTo>
                  <a:pt x="2449327" y="0"/>
                </a:lnTo>
                <a:lnTo>
                  <a:pt x="2449327" y="2332985"/>
                </a:lnTo>
                <a:lnTo>
                  <a:pt x="0" y="23329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0" y="7778883"/>
            <a:ext cx="3932138" cy="7984037"/>
          </a:xfrm>
          <a:custGeom>
            <a:avLst/>
            <a:gdLst/>
            <a:ahLst/>
            <a:cxnLst/>
            <a:rect r="r" b="b" t="t" l="l"/>
            <a:pathLst>
              <a:path h="7984037" w="3932138">
                <a:moveTo>
                  <a:pt x="0" y="0"/>
                </a:moveTo>
                <a:lnTo>
                  <a:pt x="3932138" y="0"/>
                </a:lnTo>
                <a:lnTo>
                  <a:pt x="3932138" y="7984036"/>
                </a:lnTo>
                <a:lnTo>
                  <a:pt x="0" y="798403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 id="8"/>
          <p:cNvSpPr txBox="true"/>
          <p:nvPr/>
        </p:nvSpPr>
        <p:spPr>
          <a:xfrm rot="0">
            <a:off x="5370698" y="1562100"/>
            <a:ext cx="11888602" cy="1445259"/>
          </a:xfrm>
          <a:prstGeom prst="rect">
            <a:avLst/>
          </a:prstGeom>
        </p:spPr>
        <p:txBody>
          <a:bodyPr anchor="t" rtlCol="false" tIns="0" lIns="0" bIns="0" rIns="0">
            <a:spAutoFit/>
          </a:bodyPr>
          <a:lstStyle/>
          <a:p>
            <a:pPr algn="r" marL="0" indent="0" lvl="0">
              <a:lnSpc>
                <a:spcPts val="9619"/>
              </a:lnSpc>
              <a:spcBef>
                <a:spcPct val="0"/>
              </a:spcBef>
            </a:pPr>
            <a:r>
              <a:rPr lang="en-US" sz="12999" spc="-389">
                <a:solidFill>
                  <a:srgbClr val="683E38"/>
                </a:solidFill>
                <a:latin typeface="Bobby Jones Soft"/>
                <a:ea typeface="Bobby Jones Soft"/>
                <a:cs typeface="Bobby Jones Soft"/>
                <a:sym typeface="Bobby Jones Soft"/>
              </a:rPr>
              <a:t>Layer 2 (B Layer)</a:t>
            </a:r>
          </a:p>
        </p:txBody>
      </p:sp>
      <p:sp>
        <p:nvSpPr>
          <p:cNvPr name="TextBox 9" id="9"/>
          <p:cNvSpPr txBox="true"/>
          <p:nvPr/>
        </p:nvSpPr>
        <p:spPr>
          <a:xfrm rot="0">
            <a:off x="9879665" y="3190625"/>
            <a:ext cx="7379635" cy="5495925"/>
          </a:xfrm>
          <a:prstGeom prst="rect">
            <a:avLst/>
          </a:prstGeom>
        </p:spPr>
        <p:txBody>
          <a:bodyPr anchor="t" rtlCol="false" tIns="0" lIns="0" bIns="0" rIns="0">
            <a:spAutoFit/>
          </a:bodyPr>
          <a:lstStyle/>
          <a:p>
            <a:pPr algn="l">
              <a:lnSpc>
                <a:spcPts val="3600"/>
              </a:lnSpc>
            </a:pPr>
            <a:r>
              <a:rPr lang="en-US" sz="3000" b="true">
                <a:solidFill>
                  <a:srgbClr val="683E38"/>
                </a:solidFill>
                <a:latin typeface="Quicksand Bold"/>
                <a:ea typeface="Quicksand Bold"/>
                <a:cs typeface="Quicksand Bold"/>
                <a:sym typeface="Quicksand Bold"/>
              </a:rPr>
              <a:t>Sample Activities</a:t>
            </a:r>
          </a:p>
          <a:p>
            <a:pPr algn="l" marL="647705" indent="-323852" lvl="1">
              <a:lnSpc>
                <a:spcPts val="3600"/>
              </a:lnSpc>
              <a:buFont typeface="Arial"/>
              <a:buChar char="•"/>
            </a:pPr>
            <a:r>
              <a:rPr lang="en-US" sz="3000">
                <a:solidFill>
                  <a:srgbClr val="683E38"/>
                </a:solidFill>
                <a:latin typeface="Quicksand"/>
                <a:ea typeface="Quicksand"/>
                <a:cs typeface="Quicksand"/>
                <a:sym typeface="Quicksand"/>
              </a:rPr>
              <a:t>Make a </a:t>
            </a:r>
            <a:r>
              <a:rPr lang="en-US" b="true" sz="3000">
                <a:solidFill>
                  <a:srgbClr val="683E38"/>
                </a:solidFill>
                <a:latin typeface="Quicksand Bold"/>
                <a:ea typeface="Quicksand Bold"/>
                <a:cs typeface="Quicksand Bold"/>
                <a:sym typeface="Quicksand Bold"/>
              </a:rPr>
              <a:t>display </a:t>
            </a:r>
            <a:r>
              <a:rPr lang="en-US" sz="3000">
                <a:solidFill>
                  <a:srgbClr val="683E38"/>
                </a:solidFill>
                <a:latin typeface="Quicksand"/>
                <a:ea typeface="Quicksand"/>
                <a:cs typeface="Quicksand"/>
                <a:sym typeface="Quicksand"/>
              </a:rPr>
              <a:t>for a class fair</a:t>
            </a:r>
          </a:p>
          <a:p>
            <a:pPr algn="l" marL="647705" indent="-323852" lvl="1">
              <a:lnSpc>
                <a:spcPts val="3600"/>
              </a:lnSpc>
              <a:buFont typeface="Arial"/>
              <a:buChar char="•"/>
            </a:pPr>
            <a:r>
              <a:rPr lang="en-US" b="true" sz="3000">
                <a:solidFill>
                  <a:srgbClr val="683E38"/>
                </a:solidFill>
                <a:latin typeface="Quicksand Bold"/>
                <a:ea typeface="Quicksand Bold"/>
                <a:cs typeface="Quicksand Bold"/>
                <a:sym typeface="Quicksand Bold"/>
              </a:rPr>
              <a:t>Demonstrate </a:t>
            </a:r>
            <a:r>
              <a:rPr lang="en-US" sz="3000">
                <a:solidFill>
                  <a:srgbClr val="683E38"/>
                </a:solidFill>
                <a:latin typeface="Quicksand"/>
                <a:ea typeface="Quicksand"/>
                <a:cs typeface="Quicksand"/>
                <a:sym typeface="Quicksand"/>
              </a:rPr>
              <a:t>your skills</a:t>
            </a:r>
          </a:p>
          <a:p>
            <a:pPr algn="l" marL="647705" indent="-323852" lvl="1">
              <a:lnSpc>
                <a:spcPts val="3600"/>
              </a:lnSpc>
              <a:buFont typeface="Arial"/>
              <a:buChar char="•"/>
            </a:pPr>
            <a:r>
              <a:rPr lang="en-US" sz="3000">
                <a:solidFill>
                  <a:srgbClr val="683E38"/>
                </a:solidFill>
                <a:latin typeface="Quicksand"/>
                <a:ea typeface="Quicksand"/>
                <a:cs typeface="Quicksand"/>
                <a:sym typeface="Quicksand"/>
              </a:rPr>
              <a:t>Create a </a:t>
            </a:r>
            <a:r>
              <a:rPr lang="en-US" b="true" sz="3000">
                <a:solidFill>
                  <a:srgbClr val="683E38"/>
                </a:solidFill>
                <a:latin typeface="Quicksand Bold"/>
                <a:ea typeface="Quicksand Bold"/>
                <a:cs typeface="Quicksand Bold"/>
                <a:sym typeface="Quicksand Bold"/>
              </a:rPr>
              <a:t>puppet </a:t>
            </a:r>
            <a:r>
              <a:rPr lang="en-US" sz="3000">
                <a:solidFill>
                  <a:srgbClr val="683E38"/>
                </a:solidFill>
                <a:latin typeface="Quicksand"/>
                <a:ea typeface="Quicksand"/>
                <a:cs typeface="Quicksand"/>
                <a:sym typeface="Quicksand"/>
              </a:rPr>
              <a:t>show teaching the main points</a:t>
            </a:r>
          </a:p>
          <a:p>
            <a:pPr algn="l" marL="647705" indent="-323852" lvl="1">
              <a:lnSpc>
                <a:spcPts val="3600"/>
              </a:lnSpc>
              <a:buFont typeface="Arial"/>
              <a:buChar char="•"/>
            </a:pPr>
            <a:r>
              <a:rPr lang="en-US" sz="3000">
                <a:solidFill>
                  <a:srgbClr val="683E38"/>
                </a:solidFill>
                <a:latin typeface="Quicksand"/>
                <a:ea typeface="Quicksand"/>
                <a:cs typeface="Quicksand"/>
                <a:sym typeface="Quicksand"/>
              </a:rPr>
              <a:t>Create a </a:t>
            </a:r>
            <a:r>
              <a:rPr lang="en-US" b="true" sz="3000">
                <a:solidFill>
                  <a:srgbClr val="683E38"/>
                </a:solidFill>
                <a:latin typeface="Quicksand Bold"/>
                <a:ea typeface="Quicksand Bold"/>
                <a:cs typeface="Quicksand Bold"/>
                <a:sym typeface="Quicksand Bold"/>
              </a:rPr>
              <a:t>PowerPoint </a:t>
            </a:r>
            <a:r>
              <a:rPr lang="en-US" sz="3000">
                <a:solidFill>
                  <a:srgbClr val="683E38"/>
                </a:solidFill>
                <a:latin typeface="Quicksand"/>
                <a:ea typeface="Quicksand"/>
                <a:cs typeface="Quicksand"/>
                <a:sym typeface="Quicksand"/>
              </a:rPr>
              <a:t>or </a:t>
            </a:r>
            <a:r>
              <a:rPr lang="en-US" b="true" sz="3000">
                <a:solidFill>
                  <a:srgbClr val="683E38"/>
                </a:solidFill>
                <a:latin typeface="Quicksand Bold"/>
                <a:ea typeface="Quicksand Bold"/>
                <a:cs typeface="Quicksand Bold"/>
                <a:sym typeface="Quicksand Bold"/>
              </a:rPr>
              <a:t>Canva </a:t>
            </a:r>
            <a:r>
              <a:rPr lang="en-US" sz="3000">
                <a:solidFill>
                  <a:srgbClr val="683E38"/>
                </a:solidFill>
                <a:latin typeface="Quicksand"/>
                <a:ea typeface="Quicksand"/>
                <a:cs typeface="Quicksand"/>
                <a:sym typeface="Quicksand"/>
              </a:rPr>
              <a:t>presentation</a:t>
            </a:r>
          </a:p>
          <a:p>
            <a:pPr algn="l" marL="647705" indent="-323852" lvl="1">
              <a:lnSpc>
                <a:spcPts val="3600"/>
              </a:lnSpc>
              <a:buFont typeface="Arial"/>
              <a:buChar char="•"/>
            </a:pPr>
            <a:r>
              <a:rPr lang="en-US" sz="3000">
                <a:solidFill>
                  <a:srgbClr val="683E38"/>
                </a:solidFill>
                <a:latin typeface="Quicksand"/>
                <a:ea typeface="Quicksand"/>
                <a:cs typeface="Quicksand"/>
                <a:sym typeface="Quicksand"/>
              </a:rPr>
              <a:t>Build, Apply, Compare and Contrast</a:t>
            </a:r>
          </a:p>
          <a:p>
            <a:pPr algn="l" marL="647705" indent="-323852" lvl="1">
              <a:lnSpc>
                <a:spcPts val="3600"/>
              </a:lnSpc>
              <a:buFont typeface="Arial"/>
              <a:buChar char="•"/>
            </a:pPr>
            <a:r>
              <a:rPr lang="en-US" b="true" sz="3000">
                <a:solidFill>
                  <a:srgbClr val="683E38"/>
                </a:solidFill>
                <a:latin typeface="Quicksand Bold"/>
                <a:ea typeface="Quicksand Bold"/>
                <a:cs typeface="Quicksand Bold"/>
                <a:sym typeface="Quicksand Bold"/>
              </a:rPr>
              <a:t>Interdisciplinary </a:t>
            </a:r>
            <a:r>
              <a:rPr lang="en-US" sz="3000">
                <a:solidFill>
                  <a:srgbClr val="683E38"/>
                </a:solidFill>
                <a:latin typeface="Quicksand"/>
                <a:ea typeface="Quicksand"/>
                <a:cs typeface="Quicksand"/>
                <a:sym typeface="Quicksand"/>
              </a:rPr>
              <a:t>projects</a:t>
            </a:r>
          </a:p>
          <a:p>
            <a:pPr algn="l" marL="647705" indent="-323852" lvl="1">
              <a:lnSpc>
                <a:spcPts val="3600"/>
              </a:lnSpc>
              <a:buFont typeface="Arial"/>
              <a:buChar char="•"/>
            </a:pPr>
            <a:r>
              <a:rPr lang="en-US" sz="3000">
                <a:solidFill>
                  <a:srgbClr val="683E38"/>
                </a:solidFill>
                <a:latin typeface="Quicksand"/>
                <a:ea typeface="Quicksand"/>
                <a:cs typeface="Quicksand"/>
                <a:sym typeface="Quicksand"/>
              </a:rPr>
              <a:t>Make a </a:t>
            </a:r>
            <a:r>
              <a:rPr lang="en-US" b="true" sz="3000">
                <a:solidFill>
                  <a:srgbClr val="683E38"/>
                </a:solidFill>
                <a:latin typeface="Quicksand Bold"/>
                <a:ea typeface="Quicksand Bold"/>
                <a:cs typeface="Quicksand Bold"/>
                <a:sym typeface="Quicksand Bold"/>
              </a:rPr>
              <a:t>webpage</a:t>
            </a:r>
          </a:p>
          <a:p>
            <a:pPr algn="l" marL="647705" indent="-323852" lvl="1">
              <a:lnSpc>
                <a:spcPts val="3600"/>
              </a:lnSpc>
              <a:buFont typeface="Arial"/>
              <a:buChar char="•"/>
            </a:pPr>
            <a:r>
              <a:rPr lang="en-US" sz="3000">
                <a:solidFill>
                  <a:srgbClr val="683E38"/>
                </a:solidFill>
                <a:latin typeface="Quicksand"/>
                <a:ea typeface="Quicksand"/>
                <a:cs typeface="Quicksand"/>
                <a:sym typeface="Quicksand"/>
              </a:rPr>
              <a:t>Teach this through a 3-D </a:t>
            </a:r>
            <a:r>
              <a:rPr lang="en-US" b="true" sz="3000">
                <a:solidFill>
                  <a:srgbClr val="683E38"/>
                </a:solidFill>
                <a:latin typeface="Quicksand Bold"/>
                <a:ea typeface="Quicksand Bold"/>
                <a:cs typeface="Quicksand Bold"/>
                <a:sym typeface="Quicksand Bold"/>
              </a:rPr>
              <a:t>bulletin board </a:t>
            </a:r>
            <a:r>
              <a:rPr lang="en-US" sz="3000">
                <a:solidFill>
                  <a:srgbClr val="683E38"/>
                </a:solidFill>
                <a:latin typeface="Quicksand"/>
                <a:ea typeface="Quicksand"/>
                <a:cs typeface="Quicksand"/>
                <a:sym typeface="Quicksand"/>
              </a:rPr>
              <a:t>display</a:t>
            </a:r>
          </a:p>
        </p:txBody>
      </p:sp>
      <p:grpSp>
        <p:nvGrpSpPr>
          <p:cNvPr name="Group 10" id="10"/>
          <p:cNvGrpSpPr/>
          <p:nvPr/>
        </p:nvGrpSpPr>
        <p:grpSpPr>
          <a:xfrm rot="0">
            <a:off x="8744947" y="4572055"/>
            <a:ext cx="399053" cy="399053"/>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2" id="12"/>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3" id="13"/>
          <p:cNvGrpSpPr/>
          <p:nvPr/>
        </p:nvGrpSpPr>
        <p:grpSpPr>
          <a:xfrm rot="0">
            <a:off x="6495146" y="1028700"/>
            <a:ext cx="399053" cy="399053"/>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15" id="15"/>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6" id="16"/>
          <p:cNvGrpSpPr/>
          <p:nvPr/>
        </p:nvGrpSpPr>
        <p:grpSpPr>
          <a:xfrm rot="0">
            <a:off x="17259300" y="606370"/>
            <a:ext cx="399053" cy="399053"/>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18" id="18"/>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19" id="19"/>
          <p:cNvSpPr/>
          <p:nvPr/>
        </p:nvSpPr>
        <p:spPr>
          <a:xfrm flipH="false" flipV="false" rot="5527736">
            <a:off x="15903816" y="7998155"/>
            <a:ext cx="2108080" cy="2105445"/>
          </a:xfrm>
          <a:custGeom>
            <a:avLst/>
            <a:gdLst/>
            <a:ahLst/>
            <a:cxnLst/>
            <a:rect r="r" b="b" t="t" l="l"/>
            <a:pathLst>
              <a:path h="2105445" w="2108080">
                <a:moveTo>
                  <a:pt x="0" y="0"/>
                </a:moveTo>
                <a:lnTo>
                  <a:pt x="2108080" y="0"/>
                </a:lnTo>
                <a:lnTo>
                  <a:pt x="2108080" y="2105445"/>
                </a:lnTo>
                <a:lnTo>
                  <a:pt x="0" y="210544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
        <p:nvSpPr>
          <p:cNvPr name="Freeform 20" id="20"/>
          <p:cNvSpPr/>
          <p:nvPr/>
        </p:nvSpPr>
        <p:spPr>
          <a:xfrm flipH="false" flipV="false" rot="0">
            <a:off x="2099891" y="805897"/>
            <a:ext cx="1092415" cy="1091050"/>
          </a:xfrm>
          <a:custGeom>
            <a:avLst/>
            <a:gdLst/>
            <a:ahLst/>
            <a:cxnLst/>
            <a:rect r="r" b="b" t="t" l="l"/>
            <a:pathLst>
              <a:path h="1091050" w="1092415">
                <a:moveTo>
                  <a:pt x="0" y="0"/>
                </a:moveTo>
                <a:lnTo>
                  <a:pt x="1092416" y="0"/>
                </a:lnTo>
                <a:lnTo>
                  <a:pt x="1092416" y="1091049"/>
                </a:lnTo>
                <a:lnTo>
                  <a:pt x="0" y="109104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
        <p:nvSpPr>
          <p:cNvPr name="Freeform 21" id="21"/>
          <p:cNvSpPr/>
          <p:nvPr/>
        </p:nvSpPr>
        <p:spPr>
          <a:xfrm flipH="false" flipV="false" rot="0">
            <a:off x="8152157" y="2285989"/>
            <a:ext cx="1584634" cy="1582653"/>
          </a:xfrm>
          <a:custGeom>
            <a:avLst/>
            <a:gdLst/>
            <a:ahLst/>
            <a:cxnLst/>
            <a:rect r="r" b="b" t="t" l="l"/>
            <a:pathLst>
              <a:path h="1582653" w="1584634">
                <a:moveTo>
                  <a:pt x="0" y="0"/>
                </a:moveTo>
                <a:lnTo>
                  <a:pt x="1584633" y="0"/>
                </a:lnTo>
                <a:lnTo>
                  <a:pt x="1584633" y="1582653"/>
                </a:lnTo>
                <a:lnTo>
                  <a:pt x="0" y="158265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sp>
        <p:nvSpPr>
          <p:cNvPr name="Freeform 2" id="2"/>
          <p:cNvSpPr/>
          <p:nvPr/>
        </p:nvSpPr>
        <p:spPr>
          <a:xfrm flipH="false" flipV="false" rot="0">
            <a:off x="-551423" y="6886575"/>
            <a:ext cx="19390847" cy="6177910"/>
          </a:xfrm>
          <a:custGeom>
            <a:avLst/>
            <a:gdLst/>
            <a:ahLst/>
            <a:cxnLst/>
            <a:rect r="r" b="b" t="t" l="l"/>
            <a:pathLst>
              <a:path h="6177910" w="19390847">
                <a:moveTo>
                  <a:pt x="0" y="0"/>
                </a:moveTo>
                <a:lnTo>
                  <a:pt x="19390846" y="0"/>
                </a:lnTo>
                <a:lnTo>
                  <a:pt x="19390846" y="6177910"/>
                </a:lnTo>
                <a:lnTo>
                  <a:pt x="0" y="6177910"/>
                </a:lnTo>
                <a:lnTo>
                  <a:pt x="0" y="0"/>
                </a:lnTo>
                <a:close/>
              </a:path>
            </a:pathLst>
          </a:custGeom>
          <a:blipFill>
            <a:blip r:embed="rId2">
              <a:extLst>
                <a:ext uri="{96DAC541-7B7A-43D3-8B79-37D633B846F1}">
                  <asvg:svgBlip xmlns:asvg="http://schemas.microsoft.com/office/drawing/2016/SVG/main" r:embed="rId3"/>
                </a:ext>
              </a:extLst>
            </a:blip>
            <a:stretch>
              <a:fillRect l="0" t="-76554" r="0" b="0"/>
            </a:stretch>
          </a:blipFill>
          <a:ln cap="sq">
            <a:noFill/>
            <a:prstDash val="solid"/>
            <a:miter/>
          </a:ln>
        </p:spPr>
      </p:sp>
      <p:sp>
        <p:nvSpPr>
          <p:cNvPr name="Freeform 3" id="3"/>
          <p:cNvSpPr/>
          <p:nvPr/>
        </p:nvSpPr>
        <p:spPr>
          <a:xfrm flipH="false" flipV="false" rot="0">
            <a:off x="-3075166" y="3848100"/>
            <a:ext cx="10413940" cy="6847166"/>
          </a:xfrm>
          <a:custGeom>
            <a:avLst/>
            <a:gdLst/>
            <a:ahLst/>
            <a:cxnLst/>
            <a:rect r="r" b="b" t="t" l="l"/>
            <a:pathLst>
              <a:path h="6847166" w="10413940">
                <a:moveTo>
                  <a:pt x="0" y="0"/>
                </a:moveTo>
                <a:lnTo>
                  <a:pt x="10413940" y="0"/>
                </a:lnTo>
                <a:lnTo>
                  <a:pt x="10413940" y="6847166"/>
                </a:lnTo>
                <a:lnTo>
                  <a:pt x="0" y="68471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898495" y="4474371"/>
            <a:ext cx="9953686" cy="6034422"/>
          </a:xfrm>
          <a:custGeom>
            <a:avLst/>
            <a:gdLst/>
            <a:ahLst/>
            <a:cxnLst/>
            <a:rect r="r" b="b" t="t" l="l"/>
            <a:pathLst>
              <a:path h="6034422" w="9953686">
                <a:moveTo>
                  <a:pt x="0" y="0"/>
                </a:moveTo>
                <a:lnTo>
                  <a:pt x="9953686" y="0"/>
                </a:lnTo>
                <a:lnTo>
                  <a:pt x="9953686" y="6034422"/>
                </a:lnTo>
                <a:lnTo>
                  <a:pt x="0" y="603442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4255855" y="1314450"/>
            <a:ext cx="9776290" cy="1078281"/>
          </a:xfrm>
          <a:prstGeom prst="rect">
            <a:avLst/>
          </a:prstGeom>
        </p:spPr>
        <p:txBody>
          <a:bodyPr anchor="t" rtlCol="false" tIns="0" lIns="0" bIns="0" rIns="0">
            <a:spAutoFit/>
          </a:bodyPr>
          <a:lstStyle/>
          <a:p>
            <a:pPr algn="ctr" marL="0" indent="0" lvl="0">
              <a:lnSpc>
                <a:spcPts val="7560"/>
              </a:lnSpc>
              <a:spcBef>
                <a:spcPct val="0"/>
              </a:spcBef>
            </a:pPr>
            <a:r>
              <a:rPr lang="en-US" sz="9001" spc="-270">
                <a:solidFill>
                  <a:srgbClr val="683E38"/>
                </a:solidFill>
                <a:latin typeface="Bobby Jones Soft"/>
                <a:ea typeface="Bobby Jones Soft"/>
                <a:cs typeface="Bobby Jones Soft"/>
                <a:sym typeface="Bobby Jones Soft"/>
              </a:rPr>
              <a:t>Layer 3 (A Layer)</a:t>
            </a:r>
          </a:p>
        </p:txBody>
      </p:sp>
      <p:sp>
        <p:nvSpPr>
          <p:cNvPr name="TextBox 6" id="6"/>
          <p:cNvSpPr txBox="true"/>
          <p:nvPr/>
        </p:nvSpPr>
        <p:spPr>
          <a:xfrm rot="0">
            <a:off x="4066180" y="2572728"/>
            <a:ext cx="10868562" cy="4124325"/>
          </a:xfrm>
          <a:prstGeom prst="rect">
            <a:avLst/>
          </a:prstGeom>
        </p:spPr>
        <p:txBody>
          <a:bodyPr anchor="t" rtlCol="false" tIns="0" lIns="0" bIns="0" rIns="0">
            <a:spAutoFit/>
          </a:bodyPr>
          <a:lstStyle/>
          <a:p>
            <a:pPr algn="ctr">
              <a:lnSpc>
                <a:spcPts val="3600"/>
              </a:lnSpc>
            </a:pPr>
            <a:r>
              <a:rPr lang="en-US" sz="3000" b="true">
                <a:solidFill>
                  <a:srgbClr val="683E38"/>
                </a:solidFill>
                <a:latin typeface="Quicksand Bold"/>
                <a:ea typeface="Quicksand Bold"/>
                <a:cs typeface="Quicksand Bold"/>
                <a:sym typeface="Quicksand Bold"/>
              </a:rPr>
              <a:t>Our primary goal is to help students think critically about an issue in their lives, long after school is finished. Critical thinking requires the most complex kinds of thought, using our complete brain.</a:t>
            </a:r>
          </a:p>
          <a:p>
            <a:pPr algn="ctr">
              <a:lnSpc>
                <a:spcPts val="3600"/>
              </a:lnSpc>
            </a:pPr>
          </a:p>
          <a:p>
            <a:pPr algn="ctr">
              <a:lnSpc>
                <a:spcPts val="3600"/>
              </a:lnSpc>
            </a:pPr>
            <a:r>
              <a:rPr lang="en-US" sz="3000" b="true">
                <a:solidFill>
                  <a:srgbClr val="683E38"/>
                </a:solidFill>
                <a:latin typeface="Quicksand Bold"/>
                <a:ea typeface="Quicksand Bold"/>
                <a:cs typeface="Quicksand Bold"/>
                <a:sym typeface="Quicksand Bold"/>
              </a:rPr>
              <a:t>Focus on values, morality, ethics, and personal opinion.</a:t>
            </a:r>
          </a:p>
          <a:p>
            <a:pPr algn="ctr">
              <a:lnSpc>
                <a:spcPts val="3600"/>
              </a:lnSpc>
            </a:pPr>
          </a:p>
          <a:p>
            <a:pPr algn="ctr" marL="0" indent="0" lvl="0">
              <a:lnSpc>
                <a:spcPts val="3600"/>
              </a:lnSpc>
              <a:spcBef>
                <a:spcPct val="0"/>
              </a:spcBef>
            </a:pPr>
            <a:r>
              <a:rPr lang="en-US" b="true" sz="3000">
                <a:solidFill>
                  <a:srgbClr val="683E38"/>
                </a:solidFill>
                <a:latin typeface="Quicksand Bold"/>
                <a:ea typeface="Quicksand Bold"/>
                <a:cs typeface="Quicksand Bold"/>
                <a:sym typeface="Quicksand Bold"/>
              </a:rPr>
              <a:t>Incorporate real-world issues, even if there is no clear right or wrong answer</a:t>
            </a:r>
          </a:p>
        </p:txBody>
      </p:sp>
      <p:grpSp>
        <p:nvGrpSpPr>
          <p:cNvPr name="Group 7" id="7"/>
          <p:cNvGrpSpPr/>
          <p:nvPr/>
        </p:nvGrpSpPr>
        <p:grpSpPr>
          <a:xfrm rot="0">
            <a:off x="16476285" y="3449047"/>
            <a:ext cx="399053" cy="399053"/>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9" id="9"/>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0" id="10"/>
          <p:cNvGrpSpPr/>
          <p:nvPr/>
        </p:nvGrpSpPr>
        <p:grpSpPr>
          <a:xfrm rot="0">
            <a:off x="2775588" y="936099"/>
            <a:ext cx="399053" cy="399053"/>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12" id="12"/>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13" id="13"/>
          <p:cNvSpPr/>
          <p:nvPr/>
        </p:nvSpPr>
        <p:spPr>
          <a:xfrm flipH="false" flipV="false" rot="0">
            <a:off x="158371" y="2109618"/>
            <a:ext cx="1740658" cy="1738482"/>
          </a:xfrm>
          <a:custGeom>
            <a:avLst/>
            <a:gdLst/>
            <a:ahLst/>
            <a:cxnLst/>
            <a:rect r="r" b="b" t="t" l="l"/>
            <a:pathLst>
              <a:path h="1738482" w="1740658">
                <a:moveTo>
                  <a:pt x="0" y="0"/>
                </a:moveTo>
                <a:lnTo>
                  <a:pt x="1740658" y="0"/>
                </a:lnTo>
                <a:lnTo>
                  <a:pt x="1740658" y="1738482"/>
                </a:lnTo>
                <a:lnTo>
                  <a:pt x="0" y="17384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14" id="14"/>
          <p:cNvSpPr/>
          <p:nvPr/>
        </p:nvSpPr>
        <p:spPr>
          <a:xfrm flipH="false" flipV="false" rot="4873878">
            <a:off x="16730592" y="807105"/>
            <a:ext cx="1057415" cy="1056093"/>
          </a:xfrm>
          <a:custGeom>
            <a:avLst/>
            <a:gdLst/>
            <a:ahLst/>
            <a:cxnLst/>
            <a:rect r="r" b="b" t="t" l="l"/>
            <a:pathLst>
              <a:path h="1056093" w="1057415">
                <a:moveTo>
                  <a:pt x="0" y="0"/>
                </a:moveTo>
                <a:lnTo>
                  <a:pt x="1057416" y="0"/>
                </a:lnTo>
                <a:lnTo>
                  <a:pt x="1057416" y="1056093"/>
                </a:lnTo>
                <a:lnTo>
                  <a:pt x="0" y="10560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sp>
        <p:nvSpPr>
          <p:cNvPr name="Freeform 2" id="2"/>
          <p:cNvSpPr/>
          <p:nvPr/>
        </p:nvSpPr>
        <p:spPr>
          <a:xfrm flipH="false" flipV="false" rot="0">
            <a:off x="-551423" y="6886575"/>
            <a:ext cx="19390847" cy="6177910"/>
          </a:xfrm>
          <a:custGeom>
            <a:avLst/>
            <a:gdLst/>
            <a:ahLst/>
            <a:cxnLst/>
            <a:rect r="r" b="b" t="t" l="l"/>
            <a:pathLst>
              <a:path h="6177910" w="19390847">
                <a:moveTo>
                  <a:pt x="0" y="0"/>
                </a:moveTo>
                <a:lnTo>
                  <a:pt x="19390846" y="0"/>
                </a:lnTo>
                <a:lnTo>
                  <a:pt x="19390846" y="6177910"/>
                </a:lnTo>
                <a:lnTo>
                  <a:pt x="0" y="6177910"/>
                </a:lnTo>
                <a:lnTo>
                  <a:pt x="0" y="0"/>
                </a:lnTo>
                <a:close/>
              </a:path>
            </a:pathLst>
          </a:custGeom>
          <a:blipFill>
            <a:blip r:embed="rId2">
              <a:extLst>
                <a:ext uri="{96DAC541-7B7A-43D3-8B79-37D633B846F1}">
                  <asvg:svgBlip xmlns:asvg="http://schemas.microsoft.com/office/drawing/2016/SVG/main" r:embed="rId3"/>
                </a:ext>
              </a:extLst>
            </a:blip>
            <a:stretch>
              <a:fillRect l="0" t="-76554" r="0" b="0"/>
            </a:stretch>
          </a:blipFill>
          <a:ln cap="sq">
            <a:noFill/>
            <a:prstDash val="solid"/>
            <a:miter/>
          </a:ln>
        </p:spPr>
      </p:sp>
      <p:sp>
        <p:nvSpPr>
          <p:cNvPr name="Freeform 3" id="3"/>
          <p:cNvSpPr/>
          <p:nvPr/>
        </p:nvSpPr>
        <p:spPr>
          <a:xfrm flipH="false" flipV="false" rot="0">
            <a:off x="-3075166" y="3848100"/>
            <a:ext cx="10413940" cy="6847166"/>
          </a:xfrm>
          <a:custGeom>
            <a:avLst/>
            <a:gdLst/>
            <a:ahLst/>
            <a:cxnLst/>
            <a:rect r="r" b="b" t="t" l="l"/>
            <a:pathLst>
              <a:path h="6847166" w="10413940">
                <a:moveTo>
                  <a:pt x="0" y="0"/>
                </a:moveTo>
                <a:lnTo>
                  <a:pt x="10413940" y="0"/>
                </a:lnTo>
                <a:lnTo>
                  <a:pt x="10413940" y="6847166"/>
                </a:lnTo>
                <a:lnTo>
                  <a:pt x="0" y="68471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898495" y="4474371"/>
            <a:ext cx="9953686" cy="6034422"/>
          </a:xfrm>
          <a:custGeom>
            <a:avLst/>
            <a:gdLst/>
            <a:ahLst/>
            <a:cxnLst/>
            <a:rect r="r" b="b" t="t" l="l"/>
            <a:pathLst>
              <a:path h="6034422" w="9953686">
                <a:moveTo>
                  <a:pt x="0" y="0"/>
                </a:moveTo>
                <a:lnTo>
                  <a:pt x="9953686" y="0"/>
                </a:lnTo>
                <a:lnTo>
                  <a:pt x="9953686" y="6034422"/>
                </a:lnTo>
                <a:lnTo>
                  <a:pt x="0" y="603442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4255855" y="1314450"/>
            <a:ext cx="9776290" cy="1078281"/>
          </a:xfrm>
          <a:prstGeom prst="rect">
            <a:avLst/>
          </a:prstGeom>
        </p:spPr>
        <p:txBody>
          <a:bodyPr anchor="t" rtlCol="false" tIns="0" lIns="0" bIns="0" rIns="0">
            <a:spAutoFit/>
          </a:bodyPr>
          <a:lstStyle/>
          <a:p>
            <a:pPr algn="ctr" marL="0" indent="0" lvl="0">
              <a:lnSpc>
                <a:spcPts val="7560"/>
              </a:lnSpc>
              <a:spcBef>
                <a:spcPct val="0"/>
              </a:spcBef>
            </a:pPr>
            <a:r>
              <a:rPr lang="en-US" sz="9001" spc="-270">
                <a:solidFill>
                  <a:srgbClr val="683E38"/>
                </a:solidFill>
                <a:latin typeface="Bobby Jones Soft"/>
                <a:ea typeface="Bobby Jones Soft"/>
                <a:cs typeface="Bobby Jones Soft"/>
                <a:sym typeface="Bobby Jones Soft"/>
              </a:rPr>
              <a:t>Layer 3 (A Layer)</a:t>
            </a:r>
          </a:p>
        </p:txBody>
      </p:sp>
      <p:sp>
        <p:nvSpPr>
          <p:cNvPr name="TextBox 6" id="6"/>
          <p:cNvSpPr txBox="true"/>
          <p:nvPr/>
        </p:nvSpPr>
        <p:spPr>
          <a:xfrm rot="0">
            <a:off x="4066180" y="2572728"/>
            <a:ext cx="10868562" cy="3667125"/>
          </a:xfrm>
          <a:prstGeom prst="rect">
            <a:avLst/>
          </a:prstGeom>
        </p:spPr>
        <p:txBody>
          <a:bodyPr anchor="t" rtlCol="false" tIns="0" lIns="0" bIns="0" rIns="0">
            <a:spAutoFit/>
          </a:bodyPr>
          <a:lstStyle/>
          <a:p>
            <a:pPr algn="ctr">
              <a:lnSpc>
                <a:spcPts val="3600"/>
              </a:lnSpc>
            </a:pPr>
            <a:r>
              <a:rPr lang="en-US" sz="3000" b="true">
                <a:solidFill>
                  <a:srgbClr val="683E38"/>
                </a:solidFill>
                <a:latin typeface="Quicksand Bold"/>
                <a:ea typeface="Quicksand Bold"/>
                <a:cs typeface="Quicksand Bold"/>
                <a:sym typeface="Quicksand Bold"/>
              </a:rPr>
              <a:t>Samples</a:t>
            </a:r>
          </a:p>
          <a:p>
            <a:pPr algn="ctr">
              <a:lnSpc>
                <a:spcPts val="3600"/>
              </a:lnSpc>
            </a:pPr>
          </a:p>
          <a:p>
            <a:pPr algn="ctr">
              <a:lnSpc>
                <a:spcPts val="3600"/>
              </a:lnSpc>
            </a:pPr>
            <a:r>
              <a:rPr lang="en-US" sz="3000" b="true">
                <a:solidFill>
                  <a:srgbClr val="683E38"/>
                </a:solidFill>
                <a:latin typeface="Quicksand Bold"/>
                <a:ea typeface="Quicksand Bold"/>
                <a:cs typeface="Quicksand Bold"/>
                <a:sym typeface="Quicksand Bold"/>
              </a:rPr>
              <a:t>Is stem-cell research a good idea?</a:t>
            </a:r>
          </a:p>
          <a:p>
            <a:pPr algn="ctr">
              <a:lnSpc>
                <a:spcPts val="3600"/>
              </a:lnSpc>
            </a:pPr>
            <a:r>
              <a:rPr lang="en-US" sz="3000" b="true">
                <a:solidFill>
                  <a:srgbClr val="683E38"/>
                </a:solidFill>
                <a:latin typeface="Quicksand Bold"/>
                <a:ea typeface="Quicksand Bold"/>
                <a:cs typeface="Quicksand Bold"/>
                <a:sym typeface="Quicksand Bold"/>
              </a:rPr>
              <a:t>Should schools require the chicken pox vaccine?</a:t>
            </a:r>
          </a:p>
          <a:p>
            <a:pPr algn="ctr">
              <a:lnSpc>
                <a:spcPts val="3600"/>
              </a:lnSpc>
            </a:pPr>
            <a:r>
              <a:rPr lang="en-US" sz="3000" b="true">
                <a:solidFill>
                  <a:srgbClr val="683E38"/>
                </a:solidFill>
                <a:latin typeface="Quicksand Bold"/>
                <a:ea typeface="Quicksand Bold"/>
                <a:cs typeface="Quicksand Bold"/>
                <a:sym typeface="Quicksand Bold"/>
              </a:rPr>
              <a:t>What really happened to dinosaurs?</a:t>
            </a:r>
          </a:p>
          <a:p>
            <a:pPr algn="ctr">
              <a:lnSpc>
                <a:spcPts val="3600"/>
              </a:lnSpc>
            </a:pPr>
            <a:r>
              <a:rPr lang="en-US" sz="3000" b="true">
                <a:solidFill>
                  <a:srgbClr val="683E38"/>
                </a:solidFill>
                <a:latin typeface="Quicksand Bold"/>
                <a:ea typeface="Quicksand Bold"/>
                <a:cs typeface="Quicksand Bold"/>
                <a:sym typeface="Quicksand Bold"/>
              </a:rPr>
              <a:t>Has there ever been life on Mars?</a:t>
            </a:r>
          </a:p>
          <a:p>
            <a:pPr algn="ctr">
              <a:lnSpc>
                <a:spcPts val="3600"/>
              </a:lnSpc>
            </a:pPr>
          </a:p>
          <a:p>
            <a:pPr algn="ctr" marL="0" indent="0" lvl="0">
              <a:lnSpc>
                <a:spcPts val="3600"/>
              </a:lnSpc>
              <a:spcBef>
                <a:spcPct val="0"/>
              </a:spcBef>
            </a:pPr>
          </a:p>
        </p:txBody>
      </p:sp>
      <p:grpSp>
        <p:nvGrpSpPr>
          <p:cNvPr name="Group 7" id="7"/>
          <p:cNvGrpSpPr/>
          <p:nvPr/>
        </p:nvGrpSpPr>
        <p:grpSpPr>
          <a:xfrm rot="0">
            <a:off x="16476285" y="3449047"/>
            <a:ext cx="399053" cy="399053"/>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9" id="9"/>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0" id="10"/>
          <p:cNvGrpSpPr/>
          <p:nvPr/>
        </p:nvGrpSpPr>
        <p:grpSpPr>
          <a:xfrm rot="0">
            <a:off x="2775588" y="936099"/>
            <a:ext cx="399053" cy="399053"/>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12" id="12"/>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13" id="13"/>
          <p:cNvSpPr/>
          <p:nvPr/>
        </p:nvSpPr>
        <p:spPr>
          <a:xfrm flipH="false" flipV="false" rot="0">
            <a:off x="158371" y="2109618"/>
            <a:ext cx="1740658" cy="1738482"/>
          </a:xfrm>
          <a:custGeom>
            <a:avLst/>
            <a:gdLst/>
            <a:ahLst/>
            <a:cxnLst/>
            <a:rect r="r" b="b" t="t" l="l"/>
            <a:pathLst>
              <a:path h="1738482" w="1740658">
                <a:moveTo>
                  <a:pt x="0" y="0"/>
                </a:moveTo>
                <a:lnTo>
                  <a:pt x="1740658" y="0"/>
                </a:lnTo>
                <a:lnTo>
                  <a:pt x="1740658" y="1738482"/>
                </a:lnTo>
                <a:lnTo>
                  <a:pt x="0" y="17384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14" id="14"/>
          <p:cNvSpPr/>
          <p:nvPr/>
        </p:nvSpPr>
        <p:spPr>
          <a:xfrm flipH="false" flipV="false" rot="4873878">
            <a:off x="16730592" y="807105"/>
            <a:ext cx="1057415" cy="1056093"/>
          </a:xfrm>
          <a:custGeom>
            <a:avLst/>
            <a:gdLst/>
            <a:ahLst/>
            <a:cxnLst/>
            <a:rect r="r" b="b" t="t" l="l"/>
            <a:pathLst>
              <a:path h="1056093" w="1057415">
                <a:moveTo>
                  <a:pt x="0" y="0"/>
                </a:moveTo>
                <a:lnTo>
                  <a:pt x="1057416" y="0"/>
                </a:lnTo>
                <a:lnTo>
                  <a:pt x="1057416" y="1056093"/>
                </a:lnTo>
                <a:lnTo>
                  <a:pt x="0" y="10560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sp>
        <p:nvSpPr>
          <p:cNvPr name="Freeform 2" id="2"/>
          <p:cNvSpPr/>
          <p:nvPr/>
        </p:nvSpPr>
        <p:spPr>
          <a:xfrm flipH="false" flipV="false" rot="0">
            <a:off x="-551423" y="6886575"/>
            <a:ext cx="19390847" cy="6177910"/>
          </a:xfrm>
          <a:custGeom>
            <a:avLst/>
            <a:gdLst/>
            <a:ahLst/>
            <a:cxnLst/>
            <a:rect r="r" b="b" t="t" l="l"/>
            <a:pathLst>
              <a:path h="6177910" w="19390847">
                <a:moveTo>
                  <a:pt x="0" y="0"/>
                </a:moveTo>
                <a:lnTo>
                  <a:pt x="19390846" y="0"/>
                </a:lnTo>
                <a:lnTo>
                  <a:pt x="19390846" y="6177910"/>
                </a:lnTo>
                <a:lnTo>
                  <a:pt x="0" y="6177910"/>
                </a:lnTo>
                <a:lnTo>
                  <a:pt x="0" y="0"/>
                </a:lnTo>
                <a:close/>
              </a:path>
            </a:pathLst>
          </a:custGeom>
          <a:blipFill>
            <a:blip r:embed="rId2">
              <a:extLst>
                <a:ext uri="{96DAC541-7B7A-43D3-8B79-37D633B846F1}">
                  <asvg:svgBlip xmlns:asvg="http://schemas.microsoft.com/office/drawing/2016/SVG/main" r:embed="rId3"/>
                </a:ext>
              </a:extLst>
            </a:blip>
            <a:stretch>
              <a:fillRect l="0" t="-76554" r="0" b="0"/>
            </a:stretch>
          </a:blipFill>
          <a:ln cap="sq">
            <a:noFill/>
            <a:prstDash val="solid"/>
            <a:miter/>
          </a:ln>
        </p:spPr>
      </p:sp>
      <p:sp>
        <p:nvSpPr>
          <p:cNvPr name="Freeform 3" id="3"/>
          <p:cNvSpPr/>
          <p:nvPr/>
        </p:nvSpPr>
        <p:spPr>
          <a:xfrm flipH="false" flipV="false" rot="0">
            <a:off x="-3075166" y="3848100"/>
            <a:ext cx="10413940" cy="6847166"/>
          </a:xfrm>
          <a:custGeom>
            <a:avLst/>
            <a:gdLst/>
            <a:ahLst/>
            <a:cxnLst/>
            <a:rect r="r" b="b" t="t" l="l"/>
            <a:pathLst>
              <a:path h="6847166" w="10413940">
                <a:moveTo>
                  <a:pt x="0" y="0"/>
                </a:moveTo>
                <a:lnTo>
                  <a:pt x="10413940" y="0"/>
                </a:lnTo>
                <a:lnTo>
                  <a:pt x="10413940" y="6847166"/>
                </a:lnTo>
                <a:lnTo>
                  <a:pt x="0" y="68471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898495" y="4474371"/>
            <a:ext cx="9953686" cy="6034422"/>
          </a:xfrm>
          <a:custGeom>
            <a:avLst/>
            <a:gdLst/>
            <a:ahLst/>
            <a:cxnLst/>
            <a:rect r="r" b="b" t="t" l="l"/>
            <a:pathLst>
              <a:path h="6034422" w="9953686">
                <a:moveTo>
                  <a:pt x="0" y="0"/>
                </a:moveTo>
                <a:lnTo>
                  <a:pt x="9953686" y="0"/>
                </a:lnTo>
                <a:lnTo>
                  <a:pt x="9953686" y="6034422"/>
                </a:lnTo>
                <a:lnTo>
                  <a:pt x="0" y="603442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4255855" y="1314450"/>
            <a:ext cx="9776290" cy="1078281"/>
          </a:xfrm>
          <a:prstGeom prst="rect">
            <a:avLst/>
          </a:prstGeom>
        </p:spPr>
        <p:txBody>
          <a:bodyPr anchor="t" rtlCol="false" tIns="0" lIns="0" bIns="0" rIns="0">
            <a:spAutoFit/>
          </a:bodyPr>
          <a:lstStyle/>
          <a:p>
            <a:pPr algn="ctr" marL="0" indent="0" lvl="0">
              <a:lnSpc>
                <a:spcPts val="7560"/>
              </a:lnSpc>
              <a:spcBef>
                <a:spcPct val="0"/>
              </a:spcBef>
            </a:pPr>
            <a:r>
              <a:rPr lang="en-US" sz="9001" spc="-270">
                <a:solidFill>
                  <a:srgbClr val="683E38"/>
                </a:solidFill>
                <a:latin typeface="Bobby Jones Soft"/>
                <a:ea typeface="Bobby Jones Soft"/>
                <a:cs typeface="Bobby Jones Soft"/>
                <a:sym typeface="Bobby Jones Soft"/>
              </a:rPr>
              <a:t>Layer 3 (A Layer)</a:t>
            </a:r>
          </a:p>
        </p:txBody>
      </p:sp>
      <p:sp>
        <p:nvSpPr>
          <p:cNvPr name="TextBox 6" id="6"/>
          <p:cNvSpPr txBox="true"/>
          <p:nvPr/>
        </p:nvSpPr>
        <p:spPr>
          <a:xfrm rot="0">
            <a:off x="4066180" y="2572728"/>
            <a:ext cx="10868562" cy="4581525"/>
          </a:xfrm>
          <a:prstGeom prst="rect">
            <a:avLst/>
          </a:prstGeom>
        </p:spPr>
        <p:txBody>
          <a:bodyPr anchor="t" rtlCol="false" tIns="0" lIns="0" bIns="0" rIns="0">
            <a:spAutoFit/>
          </a:bodyPr>
          <a:lstStyle/>
          <a:p>
            <a:pPr algn="l" marL="647705" indent="-323852" lvl="1">
              <a:lnSpc>
                <a:spcPts val="3600"/>
              </a:lnSpc>
              <a:buFont typeface="Arial"/>
              <a:buChar char="•"/>
            </a:pPr>
            <a:r>
              <a:rPr lang="en-US" sz="3000">
                <a:solidFill>
                  <a:srgbClr val="683E38"/>
                </a:solidFill>
                <a:latin typeface="Quicksand"/>
                <a:ea typeface="Quicksand"/>
                <a:cs typeface="Quicksand"/>
                <a:sym typeface="Quicksand"/>
              </a:rPr>
              <a:t>Usually will involve </a:t>
            </a:r>
            <a:r>
              <a:rPr lang="en-US" b="true" sz="3000">
                <a:solidFill>
                  <a:srgbClr val="683E38"/>
                </a:solidFill>
                <a:latin typeface="Quicksand Bold"/>
                <a:ea typeface="Quicksand Bold"/>
                <a:cs typeface="Quicksand Bold"/>
                <a:sym typeface="Quicksand Bold"/>
              </a:rPr>
              <a:t>formal research</a:t>
            </a:r>
            <a:r>
              <a:rPr lang="en-US" sz="3000">
                <a:solidFill>
                  <a:srgbClr val="683E38"/>
                </a:solidFill>
                <a:latin typeface="Quicksand"/>
                <a:ea typeface="Quicksand"/>
                <a:cs typeface="Quicksand"/>
                <a:sym typeface="Quicksand"/>
              </a:rPr>
              <a:t> (especially for older grades)</a:t>
            </a:r>
          </a:p>
          <a:p>
            <a:pPr algn="l" marL="647705" indent="-323852" lvl="1">
              <a:lnSpc>
                <a:spcPts val="3600"/>
              </a:lnSpc>
              <a:buFont typeface="Arial"/>
              <a:buChar char="•"/>
            </a:pPr>
            <a:r>
              <a:rPr lang="en-US" sz="3000">
                <a:solidFill>
                  <a:srgbClr val="683E38"/>
                </a:solidFill>
                <a:latin typeface="Quicksand"/>
                <a:ea typeface="Quicksand"/>
                <a:cs typeface="Quicksand"/>
                <a:sym typeface="Quicksand"/>
              </a:rPr>
              <a:t>Clarify what kinds of research are good </a:t>
            </a:r>
            <a:r>
              <a:rPr lang="en-US" b="true" sz="3000">
                <a:solidFill>
                  <a:srgbClr val="683E38"/>
                </a:solidFill>
                <a:latin typeface="Quicksand Bold"/>
                <a:ea typeface="Quicksand Bold"/>
                <a:cs typeface="Quicksand Bold"/>
                <a:sym typeface="Quicksand Bold"/>
              </a:rPr>
              <a:t>resources</a:t>
            </a:r>
            <a:r>
              <a:rPr lang="en-US" sz="3000">
                <a:solidFill>
                  <a:srgbClr val="683E38"/>
                </a:solidFill>
                <a:latin typeface="Quicksand"/>
                <a:ea typeface="Quicksand"/>
                <a:cs typeface="Quicksand"/>
                <a:sym typeface="Quicksand"/>
              </a:rPr>
              <a:t> and how you would like them to research. three articles, two journal articles, and a lecture, etc.</a:t>
            </a:r>
          </a:p>
          <a:p>
            <a:pPr algn="l" marL="647705" indent="-323852" lvl="1">
              <a:lnSpc>
                <a:spcPts val="3600"/>
              </a:lnSpc>
              <a:buFont typeface="Arial"/>
              <a:buChar char="•"/>
            </a:pPr>
            <a:r>
              <a:rPr lang="en-US" sz="3000">
                <a:solidFill>
                  <a:srgbClr val="683E38"/>
                </a:solidFill>
                <a:latin typeface="Quicksand"/>
                <a:ea typeface="Quicksand"/>
                <a:cs typeface="Quicksand"/>
                <a:sym typeface="Quicksand"/>
              </a:rPr>
              <a:t>Require students to summarize and </a:t>
            </a:r>
            <a:r>
              <a:rPr lang="en-US" b="true" sz="3000">
                <a:solidFill>
                  <a:srgbClr val="683E38"/>
                </a:solidFill>
                <a:latin typeface="Quicksand Bold"/>
                <a:ea typeface="Quicksand Bold"/>
                <a:cs typeface="Quicksand Bold"/>
                <a:sym typeface="Quicksand Bold"/>
              </a:rPr>
              <a:t>cite </a:t>
            </a:r>
            <a:r>
              <a:rPr lang="en-US" sz="3000">
                <a:solidFill>
                  <a:srgbClr val="683E38"/>
                </a:solidFill>
                <a:latin typeface="Quicksand"/>
                <a:ea typeface="Quicksand"/>
                <a:cs typeface="Quicksand"/>
                <a:sym typeface="Quicksand"/>
              </a:rPr>
              <a:t>the process, providing examples that are grade-level appropriate.</a:t>
            </a:r>
          </a:p>
          <a:p>
            <a:pPr algn="l" marL="647705" indent="-323852" lvl="1">
              <a:lnSpc>
                <a:spcPts val="3600"/>
              </a:lnSpc>
              <a:buFont typeface="Arial"/>
              <a:buChar char="•"/>
            </a:pPr>
            <a:r>
              <a:rPr lang="en-US" b="true" sz="3000">
                <a:solidFill>
                  <a:srgbClr val="683E38"/>
                </a:solidFill>
                <a:latin typeface="Quicksand Bold"/>
                <a:ea typeface="Quicksand Bold"/>
                <a:cs typeface="Quicksand Bold"/>
                <a:sym typeface="Quicksand Bold"/>
              </a:rPr>
              <a:t>All students</a:t>
            </a:r>
            <a:r>
              <a:rPr lang="en-US" sz="3000">
                <a:solidFill>
                  <a:srgbClr val="683E38"/>
                </a:solidFill>
                <a:latin typeface="Quicksand"/>
                <a:ea typeface="Quicksand"/>
                <a:cs typeface="Quicksand"/>
                <a:sym typeface="Quicksand"/>
              </a:rPr>
              <a:t>, regardless of capabilities, are able to problem solve.</a:t>
            </a:r>
          </a:p>
          <a:p>
            <a:pPr algn="ctr" marL="0" indent="0" lvl="0">
              <a:lnSpc>
                <a:spcPts val="3600"/>
              </a:lnSpc>
              <a:spcBef>
                <a:spcPct val="0"/>
              </a:spcBef>
            </a:pPr>
          </a:p>
        </p:txBody>
      </p:sp>
      <p:grpSp>
        <p:nvGrpSpPr>
          <p:cNvPr name="Group 7" id="7"/>
          <p:cNvGrpSpPr/>
          <p:nvPr/>
        </p:nvGrpSpPr>
        <p:grpSpPr>
          <a:xfrm rot="0">
            <a:off x="16476285" y="3449047"/>
            <a:ext cx="399053" cy="399053"/>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9" id="9"/>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0" id="10"/>
          <p:cNvGrpSpPr/>
          <p:nvPr/>
        </p:nvGrpSpPr>
        <p:grpSpPr>
          <a:xfrm rot="0">
            <a:off x="2775588" y="936099"/>
            <a:ext cx="399053" cy="399053"/>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12" id="12"/>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13" id="13"/>
          <p:cNvSpPr/>
          <p:nvPr/>
        </p:nvSpPr>
        <p:spPr>
          <a:xfrm flipH="false" flipV="false" rot="0">
            <a:off x="158371" y="2109618"/>
            <a:ext cx="1740658" cy="1738482"/>
          </a:xfrm>
          <a:custGeom>
            <a:avLst/>
            <a:gdLst/>
            <a:ahLst/>
            <a:cxnLst/>
            <a:rect r="r" b="b" t="t" l="l"/>
            <a:pathLst>
              <a:path h="1738482" w="1740658">
                <a:moveTo>
                  <a:pt x="0" y="0"/>
                </a:moveTo>
                <a:lnTo>
                  <a:pt x="1740658" y="0"/>
                </a:lnTo>
                <a:lnTo>
                  <a:pt x="1740658" y="1738482"/>
                </a:lnTo>
                <a:lnTo>
                  <a:pt x="0" y="17384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14" id="14"/>
          <p:cNvSpPr/>
          <p:nvPr/>
        </p:nvSpPr>
        <p:spPr>
          <a:xfrm flipH="false" flipV="false" rot="4873878">
            <a:off x="16730592" y="807105"/>
            <a:ext cx="1057415" cy="1056093"/>
          </a:xfrm>
          <a:custGeom>
            <a:avLst/>
            <a:gdLst/>
            <a:ahLst/>
            <a:cxnLst/>
            <a:rect r="r" b="b" t="t" l="l"/>
            <a:pathLst>
              <a:path h="1056093" w="1057415">
                <a:moveTo>
                  <a:pt x="0" y="0"/>
                </a:moveTo>
                <a:lnTo>
                  <a:pt x="1057416" y="0"/>
                </a:lnTo>
                <a:lnTo>
                  <a:pt x="1057416" y="1056093"/>
                </a:lnTo>
                <a:lnTo>
                  <a:pt x="0" y="10560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sp>
        <p:nvSpPr>
          <p:cNvPr name="Freeform 2" id="2"/>
          <p:cNvSpPr/>
          <p:nvPr/>
        </p:nvSpPr>
        <p:spPr>
          <a:xfrm flipH="false" flipV="false" rot="0">
            <a:off x="-551423" y="6886575"/>
            <a:ext cx="19390847" cy="6177910"/>
          </a:xfrm>
          <a:custGeom>
            <a:avLst/>
            <a:gdLst/>
            <a:ahLst/>
            <a:cxnLst/>
            <a:rect r="r" b="b" t="t" l="l"/>
            <a:pathLst>
              <a:path h="6177910" w="19390847">
                <a:moveTo>
                  <a:pt x="0" y="0"/>
                </a:moveTo>
                <a:lnTo>
                  <a:pt x="19390846" y="0"/>
                </a:lnTo>
                <a:lnTo>
                  <a:pt x="19390846" y="6177910"/>
                </a:lnTo>
                <a:lnTo>
                  <a:pt x="0" y="6177910"/>
                </a:lnTo>
                <a:lnTo>
                  <a:pt x="0" y="0"/>
                </a:lnTo>
                <a:close/>
              </a:path>
            </a:pathLst>
          </a:custGeom>
          <a:blipFill>
            <a:blip r:embed="rId2">
              <a:extLst>
                <a:ext uri="{96DAC541-7B7A-43D3-8B79-37D633B846F1}">
                  <asvg:svgBlip xmlns:asvg="http://schemas.microsoft.com/office/drawing/2016/SVG/main" r:embed="rId3"/>
                </a:ext>
              </a:extLst>
            </a:blip>
            <a:stretch>
              <a:fillRect l="0" t="-76554" r="0" b="0"/>
            </a:stretch>
          </a:blipFill>
          <a:ln cap="sq">
            <a:noFill/>
            <a:prstDash val="solid"/>
            <a:miter/>
          </a:ln>
        </p:spPr>
      </p:sp>
      <p:sp>
        <p:nvSpPr>
          <p:cNvPr name="Freeform 3" id="3"/>
          <p:cNvSpPr/>
          <p:nvPr/>
        </p:nvSpPr>
        <p:spPr>
          <a:xfrm flipH="false" flipV="false" rot="0">
            <a:off x="-3075166" y="3848100"/>
            <a:ext cx="10413940" cy="6847166"/>
          </a:xfrm>
          <a:custGeom>
            <a:avLst/>
            <a:gdLst/>
            <a:ahLst/>
            <a:cxnLst/>
            <a:rect r="r" b="b" t="t" l="l"/>
            <a:pathLst>
              <a:path h="6847166" w="10413940">
                <a:moveTo>
                  <a:pt x="0" y="0"/>
                </a:moveTo>
                <a:lnTo>
                  <a:pt x="10413940" y="0"/>
                </a:lnTo>
                <a:lnTo>
                  <a:pt x="10413940" y="6847166"/>
                </a:lnTo>
                <a:lnTo>
                  <a:pt x="0" y="68471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898495" y="4474371"/>
            <a:ext cx="9953686" cy="6034422"/>
          </a:xfrm>
          <a:custGeom>
            <a:avLst/>
            <a:gdLst/>
            <a:ahLst/>
            <a:cxnLst/>
            <a:rect r="r" b="b" t="t" l="l"/>
            <a:pathLst>
              <a:path h="6034422" w="9953686">
                <a:moveTo>
                  <a:pt x="0" y="0"/>
                </a:moveTo>
                <a:lnTo>
                  <a:pt x="9953686" y="0"/>
                </a:lnTo>
                <a:lnTo>
                  <a:pt x="9953686" y="6034422"/>
                </a:lnTo>
                <a:lnTo>
                  <a:pt x="0" y="603442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4255855" y="1314450"/>
            <a:ext cx="9776290" cy="1078281"/>
          </a:xfrm>
          <a:prstGeom prst="rect">
            <a:avLst/>
          </a:prstGeom>
        </p:spPr>
        <p:txBody>
          <a:bodyPr anchor="t" rtlCol="false" tIns="0" lIns="0" bIns="0" rIns="0">
            <a:spAutoFit/>
          </a:bodyPr>
          <a:lstStyle/>
          <a:p>
            <a:pPr algn="ctr" marL="0" indent="0" lvl="0">
              <a:lnSpc>
                <a:spcPts val="7560"/>
              </a:lnSpc>
              <a:spcBef>
                <a:spcPct val="0"/>
              </a:spcBef>
            </a:pPr>
            <a:r>
              <a:rPr lang="en-US" sz="9001" spc="-270">
                <a:solidFill>
                  <a:srgbClr val="683E38"/>
                </a:solidFill>
                <a:latin typeface="Bobby Jones Soft"/>
                <a:ea typeface="Bobby Jones Soft"/>
                <a:cs typeface="Bobby Jones Soft"/>
                <a:sym typeface="Bobby Jones Soft"/>
              </a:rPr>
              <a:t>Layer 3 (A Layer)</a:t>
            </a:r>
          </a:p>
        </p:txBody>
      </p:sp>
      <p:sp>
        <p:nvSpPr>
          <p:cNvPr name="TextBox 6" id="6"/>
          <p:cNvSpPr txBox="true"/>
          <p:nvPr/>
        </p:nvSpPr>
        <p:spPr>
          <a:xfrm rot="0">
            <a:off x="4066180" y="2572728"/>
            <a:ext cx="10868562" cy="3667125"/>
          </a:xfrm>
          <a:prstGeom prst="rect">
            <a:avLst/>
          </a:prstGeom>
        </p:spPr>
        <p:txBody>
          <a:bodyPr anchor="t" rtlCol="false" tIns="0" lIns="0" bIns="0" rIns="0">
            <a:spAutoFit/>
          </a:bodyPr>
          <a:lstStyle/>
          <a:p>
            <a:pPr algn="l">
              <a:lnSpc>
                <a:spcPts val="3600"/>
              </a:lnSpc>
            </a:pPr>
            <a:r>
              <a:rPr lang="en-US" sz="3000" b="true">
                <a:solidFill>
                  <a:srgbClr val="683E38"/>
                </a:solidFill>
                <a:latin typeface="Quicksand Bold"/>
                <a:ea typeface="Quicksand Bold"/>
                <a:cs typeface="Quicksand Bold"/>
                <a:sym typeface="Quicksand Bold"/>
              </a:rPr>
              <a:t>Grading A Layer Assignments</a:t>
            </a:r>
          </a:p>
          <a:p>
            <a:pPr algn="l" marL="647705" indent="-323852" lvl="1">
              <a:lnSpc>
                <a:spcPts val="3600"/>
              </a:lnSpc>
              <a:buFont typeface="Arial"/>
              <a:buChar char="•"/>
            </a:pPr>
            <a:r>
              <a:rPr lang="en-US" b="true" sz="3000">
                <a:solidFill>
                  <a:srgbClr val="683E38"/>
                </a:solidFill>
                <a:latin typeface="Quicksand Bold"/>
                <a:ea typeface="Quicksand Bold"/>
                <a:cs typeface="Quicksand Bold"/>
                <a:sym typeface="Quicksand Bold"/>
              </a:rPr>
              <a:t>Typically (if not always are worth 20 points)</a:t>
            </a:r>
          </a:p>
          <a:p>
            <a:pPr algn="l" marL="1295410" indent="-431803" lvl="2">
              <a:lnSpc>
                <a:spcPts val="3600"/>
              </a:lnSpc>
              <a:buFont typeface="Arial"/>
              <a:buChar char="⚬"/>
            </a:pPr>
            <a:r>
              <a:rPr lang="en-US" b="true" sz="3000">
                <a:solidFill>
                  <a:srgbClr val="683E38"/>
                </a:solidFill>
                <a:latin typeface="Quicksand Bold"/>
                <a:ea typeface="Quicksand Bold"/>
                <a:cs typeface="Quicksand Bold"/>
                <a:sym typeface="Quicksand Bold"/>
              </a:rPr>
              <a:t>Points for each article/reference</a:t>
            </a:r>
          </a:p>
          <a:p>
            <a:pPr algn="l" marL="1295410" indent="-431803" lvl="2">
              <a:lnSpc>
                <a:spcPts val="3600"/>
              </a:lnSpc>
              <a:buFont typeface="Arial"/>
              <a:buChar char="⚬"/>
            </a:pPr>
            <a:r>
              <a:rPr lang="en-US" b="true" sz="3000">
                <a:solidFill>
                  <a:srgbClr val="683E38"/>
                </a:solidFill>
                <a:latin typeface="Quicksand Bold"/>
                <a:ea typeface="Quicksand Bold"/>
                <a:cs typeface="Quicksand Bold"/>
                <a:sym typeface="Quicksand Bold"/>
              </a:rPr>
              <a:t>Points for their opinion</a:t>
            </a:r>
          </a:p>
          <a:p>
            <a:pPr algn="l" marL="1295410" indent="-431803" lvl="2">
              <a:lnSpc>
                <a:spcPts val="3600"/>
              </a:lnSpc>
              <a:buFont typeface="Arial"/>
              <a:buChar char="⚬"/>
            </a:pPr>
            <a:r>
              <a:rPr lang="en-US" b="true" sz="3000">
                <a:solidFill>
                  <a:srgbClr val="683E38"/>
                </a:solidFill>
                <a:latin typeface="Quicksand Bold"/>
                <a:ea typeface="Quicksand Bold"/>
                <a:cs typeface="Quicksand Bold"/>
                <a:sym typeface="Quicksand Bold"/>
              </a:rPr>
              <a:t>Points for grammar, formatting, etc.</a:t>
            </a:r>
          </a:p>
          <a:p>
            <a:pPr algn="l" marL="647705" indent="-323852" lvl="1">
              <a:lnSpc>
                <a:spcPts val="3600"/>
              </a:lnSpc>
              <a:buFont typeface="Arial"/>
              <a:buChar char="•"/>
            </a:pPr>
            <a:r>
              <a:rPr lang="en-US" b="true" sz="3000">
                <a:solidFill>
                  <a:srgbClr val="683E38"/>
                </a:solidFill>
                <a:latin typeface="Quicksand Bold"/>
                <a:ea typeface="Quicksand Bold"/>
                <a:cs typeface="Quicksand Bold"/>
                <a:sym typeface="Quicksand Bold"/>
              </a:rPr>
              <a:t>Provide exemplars</a:t>
            </a:r>
          </a:p>
          <a:p>
            <a:pPr algn="l" marL="647705" indent="-323852" lvl="1">
              <a:lnSpc>
                <a:spcPts val="3600"/>
              </a:lnSpc>
              <a:buFont typeface="Arial"/>
              <a:buChar char="•"/>
            </a:pPr>
            <a:r>
              <a:rPr lang="en-US" b="true" sz="3000">
                <a:solidFill>
                  <a:srgbClr val="683E38"/>
                </a:solidFill>
                <a:latin typeface="Quicksand Bold"/>
                <a:ea typeface="Quicksand Bold"/>
                <a:cs typeface="Quicksand Bold"/>
                <a:sym typeface="Quicksand Bold"/>
              </a:rPr>
              <a:t>Use a traditional rubric</a:t>
            </a:r>
          </a:p>
          <a:p>
            <a:pPr algn="ctr" marL="0" indent="0" lvl="0">
              <a:lnSpc>
                <a:spcPts val="3600"/>
              </a:lnSpc>
              <a:spcBef>
                <a:spcPct val="0"/>
              </a:spcBef>
            </a:pPr>
          </a:p>
        </p:txBody>
      </p:sp>
      <p:grpSp>
        <p:nvGrpSpPr>
          <p:cNvPr name="Group 7" id="7"/>
          <p:cNvGrpSpPr/>
          <p:nvPr/>
        </p:nvGrpSpPr>
        <p:grpSpPr>
          <a:xfrm rot="0">
            <a:off x="16476285" y="3449047"/>
            <a:ext cx="399053" cy="399053"/>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9" id="9"/>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0" id="10"/>
          <p:cNvGrpSpPr/>
          <p:nvPr/>
        </p:nvGrpSpPr>
        <p:grpSpPr>
          <a:xfrm rot="0">
            <a:off x="2775588" y="936099"/>
            <a:ext cx="399053" cy="399053"/>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12" id="12"/>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13" id="13"/>
          <p:cNvSpPr/>
          <p:nvPr/>
        </p:nvSpPr>
        <p:spPr>
          <a:xfrm flipH="false" flipV="false" rot="0">
            <a:off x="158371" y="2109618"/>
            <a:ext cx="1740658" cy="1738482"/>
          </a:xfrm>
          <a:custGeom>
            <a:avLst/>
            <a:gdLst/>
            <a:ahLst/>
            <a:cxnLst/>
            <a:rect r="r" b="b" t="t" l="l"/>
            <a:pathLst>
              <a:path h="1738482" w="1740658">
                <a:moveTo>
                  <a:pt x="0" y="0"/>
                </a:moveTo>
                <a:lnTo>
                  <a:pt x="1740658" y="0"/>
                </a:lnTo>
                <a:lnTo>
                  <a:pt x="1740658" y="1738482"/>
                </a:lnTo>
                <a:lnTo>
                  <a:pt x="0" y="17384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14" id="14"/>
          <p:cNvSpPr/>
          <p:nvPr/>
        </p:nvSpPr>
        <p:spPr>
          <a:xfrm flipH="false" flipV="false" rot="4873878">
            <a:off x="16730592" y="807105"/>
            <a:ext cx="1057415" cy="1056093"/>
          </a:xfrm>
          <a:custGeom>
            <a:avLst/>
            <a:gdLst/>
            <a:ahLst/>
            <a:cxnLst/>
            <a:rect r="r" b="b" t="t" l="l"/>
            <a:pathLst>
              <a:path h="1056093" w="1057415">
                <a:moveTo>
                  <a:pt x="0" y="0"/>
                </a:moveTo>
                <a:lnTo>
                  <a:pt x="1057416" y="0"/>
                </a:lnTo>
                <a:lnTo>
                  <a:pt x="1057416" y="1056093"/>
                </a:lnTo>
                <a:lnTo>
                  <a:pt x="0" y="10560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sp>
        <p:nvSpPr>
          <p:cNvPr name="Freeform 2" id="2"/>
          <p:cNvSpPr/>
          <p:nvPr/>
        </p:nvSpPr>
        <p:spPr>
          <a:xfrm flipH="false" flipV="false" rot="0">
            <a:off x="4102767" y="840344"/>
            <a:ext cx="10288077" cy="13926330"/>
          </a:xfrm>
          <a:custGeom>
            <a:avLst/>
            <a:gdLst/>
            <a:ahLst/>
            <a:cxnLst/>
            <a:rect r="r" b="b" t="t" l="l"/>
            <a:pathLst>
              <a:path h="13926330" w="10288077">
                <a:moveTo>
                  <a:pt x="0" y="0"/>
                </a:moveTo>
                <a:lnTo>
                  <a:pt x="10288076" y="0"/>
                </a:lnTo>
                <a:lnTo>
                  <a:pt x="10288076" y="13926330"/>
                </a:lnTo>
                <a:lnTo>
                  <a:pt x="0" y="139263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TextBox 3" id="3"/>
          <p:cNvSpPr txBox="true"/>
          <p:nvPr/>
        </p:nvSpPr>
        <p:spPr>
          <a:xfrm rot="0">
            <a:off x="5110146" y="3237538"/>
            <a:ext cx="7945026" cy="6696075"/>
          </a:xfrm>
          <a:prstGeom prst="rect">
            <a:avLst/>
          </a:prstGeom>
        </p:spPr>
        <p:txBody>
          <a:bodyPr anchor="t" rtlCol="false" tIns="0" lIns="0" bIns="0" rIns="0">
            <a:spAutoFit/>
          </a:bodyPr>
          <a:lstStyle/>
          <a:p>
            <a:pPr algn="ctr">
              <a:lnSpc>
                <a:spcPts val="4080"/>
              </a:lnSpc>
            </a:pPr>
            <a:r>
              <a:rPr lang="en-US" sz="3400" b="true">
                <a:solidFill>
                  <a:srgbClr val="683E38"/>
                </a:solidFill>
                <a:latin typeface="Quicksand Semi-Bold"/>
                <a:ea typeface="Quicksand Semi-Bold"/>
                <a:cs typeface="Quicksand Semi-Bold"/>
                <a:sym typeface="Quicksand Semi-Bold"/>
              </a:rPr>
              <a:t>C Level (Max 65 points)</a:t>
            </a:r>
          </a:p>
          <a:p>
            <a:pPr algn="l" marL="474979" indent="-237490" lvl="1">
              <a:lnSpc>
                <a:spcPts val="2639"/>
              </a:lnSpc>
              <a:buFont typeface="Arial"/>
              <a:buChar char="•"/>
            </a:pPr>
            <a:r>
              <a:rPr lang="en-US" sz="2199">
                <a:solidFill>
                  <a:srgbClr val="683E38"/>
                </a:solidFill>
                <a:latin typeface="Quicksand"/>
                <a:ea typeface="Quicksand"/>
                <a:cs typeface="Quicksand"/>
                <a:sym typeface="Quicksand"/>
              </a:rPr>
              <a:t>Listen to lecture and daily notes (5 pts/day)</a:t>
            </a:r>
          </a:p>
          <a:p>
            <a:pPr algn="l" marL="474979" indent="-237490" lvl="1">
              <a:lnSpc>
                <a:spcPts val="2639"/>
              </a:lnSpc>
              <a:buFont typeface="Arial"/>
              <a:buChar char="•"/>
            </a:pPr>
            <a:r>
              <a:rPr lang="en-US" sz="2199">
                <a:solidFill>
                  <a:srgbClr val="683E38"/>
                </a:solidFill>
                <a:latin typeface="Quicksand"/>
                <a:ea typeface="Quicksand"/>
                <a:cs typeface="Quicksand"/>
                <a:sym typeface="Quicksand"/>
              </a:rPr>
              <a:t>Era sheets (5 pts/sheet)</a:t>
            </a:r>
          </a:p>
          <a:p>
            <a:pPr algn="l" marL="474979" indent="-237490" lvl="1">
              <a:lnSpc>
                <a:spcPts val="2639"/>
              </a:lnSpc>
              <a:buFont typeface="Arial"/>
              <a:buChar char="•"/>
            </a:pPr>
            <a:r>
              <a:rPr lang="en-US" sz="2199">
                <a:solidFill>
                  <a:srgbClr val="683E38"/>
                </a:solidFill>
                <a:latin typeface="Quicksand"/>
                <a:ea typeface="Quicksand"/>
                <a:cs typeface="Quicksand"/>
                <a:sym typeface="Quicksand"/>
              </a:rPr>
              <a:t>Complete composer classification worksheet (10 pts)</a:t>
            </a:r>
          </a:p>
          <a:p>
            <a:pPr algn="l" marL="474979" indent="-237490" lvl="1">
              <a:lnSpc>
                <a:spcPts val="2639"/>
              </a:lnSpc>
              <a:buFont typeface="Arial"/>
              <a:buChar char="•"/>
            </a:pPr>
            <a:r>
              <a:rPr lang="en-US" sz="2199">
                <a:solidFill>
                  <a:srgbClr val="683E38"/>
                </a:solidFill>
                <a:latin typeface="Quicksand"/>
                <a:ea typeface="Quicksand"/>
                <a:cs typeface="Quicksand"/>
                <a:sym typeface="Quicksand"/>
              </a:rPr>
              <a:t>Make a collage of famous composers and label the composers (10 pts)</a:t>
            </a:r>
          </a:p>
          <a:p>
            <a:pPr algn="l" marL="474979" indent="-237490" lvl="1">
              <a:lnSpc>
                <a:spcPts val="2639"/>
              </a:lnSpc>
              <a:buFont typeface="Arial"/>
              <a:buChar char="•"/>
            </a:pPr>
            <a:r>
              <a:rPr lang="en-US" sz="2199">
                <a:solidFill>
                  <a:srgbClr val="683E38"/>
                </a:solidFill>
                <a:latin typeface="Quicksand"/>
                <a:ea typeface="Quicksand"/>
                <a:cs typeface="Quicksand"/>
                <a:sym typeface="Quicksand"/>
              </a:rPr>
              <a:t>Write out 10 scriptures and their references that talk about music in you Bible (10 pts)</a:t>
            </a:r>
          </a:p>
          <a:p>
            <a:pPr algn="l" marL="474979" indent="-237490" lvl="1">
              <a:lnSpc>
                <a:spcPts val="2639"/>
              </a:lnSpc>
              <a:buFont typeface="Arial"/>
              <a:buChar char="•"/>
            </a:pPr>
            <a:r>
              <a:rPr lang="en-US" sz="2199">
                <a:solidFill>
                  <a:srgbClr val="683E38"/>
                </a:solidFill>
                <a:latin typeface="Quicksand"/>
                <a:ea typeface="Quicksand"/>
                <a:cs typeface="Quicksand"/>
                <a:sym typeface="Quicksand"/>
              </a:rPr>
              <a:t>List 3 different styles of forms of music written during each era of classical music history (10 pts)</a:t>
            </a:r>
          </a:p>
          <a:p>
            <a:pPr algn="l" marL="474979" indent="-237490" lvl="1">
              <a:lnSpc>
                <a:spcPts val="2639"/>
              </a:lnSpc>
              <a:buFont typeface="Arial"/>
              <a:buChar char="•"/>
            </a:pPr>
            <a:r>
              <a:rPr lang="en-US" sz="2199">
                <a:solidFill>
                  <a:srgbClr val="683E38"/>
                </a:solidFill>
                <a:latin typeface="Quicksand"/>
                <a:ea typeface="Quicksand"/>
                <a:cs typeface="Quicksand"/>
                <a:sym typeface="Quicksand"/>
              </a:rPr>
              <a:t>Complete musical era matching worksheet (10 pts)</a:t>
            </a:r>
          </a:p>
          <a:p>
            <a:pPr algn="l" marL="474979" indent="-237490" lvl="1">
              <a:lnSpc>
                <a:spcPts val="2639"/>
              </a:lnSpc>
              <a:buFont typeface="Arial"/>
              <a:buChar char="•"/>
            </a:pPr>
            <a:r>
              <a:rPr lang="en-US" sz="2199">
                <a:solidFill>
                  <a:srgbClr val="683E38"/>
                </a:solidFill>
                <a:latin typeface="Quicksand"/>
                <a:ea typeface="Quicksand"/>
                <a:cs typeface="Quicksand"/>
                <a:sym typeface="Quicksand"/>
              </a:rPr>
              <a:t>Find websites on classical music history and fill out a website review sheet on each site you find (5 pts, 15 pts max)</a:t>
            </a:r>
          </a:p>
          <a:p>
            <a:pPr algn="l" marL="474979" indent="-237490" lvl="1">
              <a:lnSpc>
                <a:spcPts val="2639"/>
              </a:lnSpc>
              <a:buFont typeface="Arial"/>
              <a:buChar char="•"/>
            </a:pPr>
            <a:r>
              <a:rPr lang="en-US" sz="2199">
                <a:solidFill>
                  <a:srgbClr val="683E38"/>
                </a:solidFill>
                <a:latin typeface="Quicksand"/>
                <a:ea typeface="Quicksand"/>
                <a:cs typeface="Quicksand"/>
                <a:sym typeface="Quicksand"/>
              </a:rPr>
              <a:t>Make 15 flashcards. One side musical era, other side musical style, form, or composer (10 pts)</a:t>
            </a:r>
          </a:p>
          <a:p>
            <a:pPr algn="l" marL="474979" indent="-237490" lvl="1">
              <a:lnSpc>
                <a:spcPts val="2639"/>
              </a:lnSpc>
              <a:buFont typeface="Arial"/>
              <a:buChar char="•"/>
            </a:pPr>
            <a:r>
              <a:rPr lang="en-US" sz="2199">
                <a:solidFill>
                  <a:srgbClr val="683E38"/>
                </a:solidFill>
                <a:latin typeface="Quicksand"/>
                <a:ea typeface="Quicksand"/>
                <a:cs typeface="Quicksand"/>
                <a:sym typeface="Quicksand"/>
              </a:rPr>
              <a:t>Definitions worksheet (10 pts)</a:t>
            </a:r>
          </a:p>
          <a:p>
            <a:pPr algn="l" marL="474979" indent="-237490" lvl="1">
              <a:lnSpc>
                <a:spcPts val="2639"/>
              </a:lnSpc>
              <a:buFont typeface="Arial"/>
              <a:buChar char="•"/>
            </a:pPr>
            <a:r>
              <a:rPr lang="en-US" sz="2199">
                <a:solidFill>
                  <a:srgbClr val="683E38"/>
                </a:solidFill>
                <a:latin typeface="Quicksand"/>
                <a:ea typeface="Quicksand"/>
                <a:cs typeface="Quicksand"/>
                <a:sym typeface="Quicksand"/>
              </a:rPr>
              <a:t>Create a classical music history test (10 pts)</a:t>
            </a:r>
          </a:p>
          <a:p>
            <a:pPr algn="ctr" marL="0" indent="0" lvl="0">
              <a:lnSpc>
                <a:spcPts val="4080"/>
              </a:lnSpc>
              <a:spcBef>
                <a:spcPct val="0"/>
              </a:spcBef>
            </a:pPr>
          </a:p>
        </p:txBody>
      </p:sp>
      <p:sp>
        <p:nvSpPr>
          <p:cNvPr name="Freeform 4" id="4"/>
          <p:cNvSpPr/>
          <p:nvPr/>
        </p:nvSpPr>
        <p:spPr>
          <a:xfrm flipH="false" flipV="false" rot="-5498069">
            <a:off x="8831627" y="7953560"/>
            <a:ext cx="502063" cy="3550970"/>
          </a:xfrm>
          <a:custGeom>
            <a:avLst/>
            <a:gdLst/>
            <a:ahLst/>
            <a:cxnLst/>
            <a:rect r="r" b="b" t="t" l="l"/>
            <a:pathLst>
              <a:path h="3550970" w="502063">
                <a:moveTo>
                  <a:pt x="0" y="0"/>
                </a:moveTo>
                <a:lnTo>
                  <a:pt x="502063" y="0"/>
                </a:lnTo>
                <a:lnTo>
                  <a:pt x="502063" y="3550970"/>
                </a:lnTo>
                <a:lnTo>
                  <a:pt x="0" y="3550970"/>
                </a:lnTo>
                <a:lnTo>
                  <a:pt x="0" y="0"/>
                </a:lnTo>
                <a:close/>
              </a:path>
            </a:pathLst>
          </a:custGeom>
          <a:blipFill>
            <a:blip r:embed="rId4">
              <a:extLst>
                <a:ext uri="{96DAC541-7B7A-43D3-8B79-37D633B846F1}">
                  <asvg:svgBlip xmlns:asvg="http://schemas.microsoft.com/office/drawing/2016/SVG/main" r:embed="rId5"/>
                </a:ext>
              </a:extLst>
            </a:blip>
            <a:stretch>
              <a:fillRect l="-229204" t="0" r="0" b="0"/>
            </a:stretch>
          </a:blipFill>
        </p:spPr>
      </p:sp>
      <p:sp>
        <p:nvSpPr>
          <p:cNvPr name="TextBox 5" id="5"/>
          <p:cNvSpPr txBox="true"/>
          <p:nvPr/>
        </p:nvSpPr>
        <p:spPr>
          <a:xfrm rot="0">
            <a:off x="5867646" y="2159257"/>
            <a:ext cx="6552707" cy="1078281"/>
          </a:xfrm>
          <a:prstGeom prst="rect">
            <a:avLst/>
          </a:prstGeom>
        </p:spPr>
        <p:txBody>
          <a:bodyPr anchor="t" rtlCol="false" tIns="0" lIns="0" bIns="0" rIns="0">
            <a:spAutoFit/>
          </a:bodyPr>
          <a:lstStyle/>
          <a:p>
            <a:pPr algn="ctr" marL="0" indent="0" lvl="0">
              <a:lnSpc>
                <a:spcPts val="7560"/>
              </a:lnSpc>
              <a:spcBef>
                <a:spcPct val="0"/>
              </a:spcBef>
            </a:pPr>
            <a:r>
              <a:rPr lang="en-US" sz="9001" spc="-270">
                <a:solidFill>
                  <a:srgbClr val="683E38"/>
                </a:solidFill>
                <a:latin typeface="Bobby Jones Soft"/>
                <a:ea typeface="Bobby Jones Soft"/>
                <a:cs typeface="Bobby Jones Soft"/>
                <a:sym typeface="Bobby Jones Soft"/>
              </a:rPr>
              <a:t>Music History</a:t>
            </a:r>
          </a:p>
        </p:txBody>
      </p:sp>
      <p:grpSp>
        <p:nvGrpSpPr>
          <p:cNvPr name="Group 6" id="6"/>
          <p:cNvGrpSpPr/>
          <p:nvPr/>
        </p:nvGrpSpPr>
        <p:grpSpPr>
          <a:xfrm rot="0">
            <a:off x="14907965" y="3832190"/>
            <a:ext cx="399053" cy="399053"/>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9" id="9"/>
          <p:cNvGrpSpPr/>
          <p:nvPr/>
        </p:nvGrpSpPr>
        <p:grpSpPr>
          <a:xfrm rot="0">
            <a:off x="1214597" y="1028700"/>
            <a:ext cx="399053" cy="399053"/>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2" id="12"/>
          <p:cNvGrpSpPr/>
          <p:nvPr/>
        </p:nvGrpSpPr>
        <p:grpSpPr>
          <a:xfrm rot="0">
            <a:off x="3187861" y="3830138"/>
            <a:ext cx="399053" cy="399053"/>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4" id="14"/>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15" id="15"/>
          <p:cNvSpPr/>
          <p:nvPr/>
        </p:nvSpPr>
        <p:spPr>
          <a:xfrm flipH="false" flipV="false" rot="0">
            <a:off x="476619" y="6231680"/>
            <a:ext cx="4900441" cy="6070366"/>
          </a:xfrm>
          <a:custGeom>
            <a:avLst/>
            <a:gdLst/>
            <a:ahLst/>
            <a:cxnLst/>
            <a:rect r="r" b="b" t="t" l="l"/>
            <a:pathLst>
              <a:path h="6070366" w="4900441">
                <a:moveTo>
                  <a:pt x="0" y="0"/>
                </a:moveTo>
                <a:lnTo>
                  <a:pt x="4900440" y="0"/>
                </a:lnTo>
                <a:lnTo>
                  <a:pt x="4900440" y="6070366"/>
                </a:lnTo>
                <a:lnTo>
                  <a:pt x="0" y="60703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true" flipV="false" rot="0">
            <a:off x="12159333" y="7625359"/>
            <a:ext cx="4900441" cy="6070366"/>
          </a:xfrm>
          <a:custGeom>
            <a:avLst/>
            <a:gdLst/>
            <a:ahLst/>
            <a:cxnLst/>
            <a:rect r="r" b="b" t="t" l="l"/>
            <a:pathLst>
              <a:path h="6070366" w="4900441">
                <a:moveTo>
                  <a:pt x="4900440" y="0"/>
                </a:moveTo>
                <a:lnTo>
                  <a:pt x="0" y="0"/>
                </a:lnTo>
                <a:lnTo>
                  <a:pt x="0" y="6070365"/>
                </a:lnTo>
                <a:lnTo>
                  <a:pt x="4900440" y="6070365"/>
                </a:lnTo>
                <a:lnTo>
                  <a:pt x="490044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7" id="17"/>
          <p:cNvGrpSpPr/>
          <p:nvPr/>
        </p:nvGrpSpPr>
        <p:grpSpPr>
          <a:xfrm rot="0">
            <a:off x="16860247" y="5542553"/>
            <a:ext cx="399053" cy="399053"/>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9" id="19"/>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20" id="20"/>
          <p:cNvSpPr/>
          <p:nvPr/>
        </p:nvSpPr>
        <p:spPr>
          <a:xfrm flipH="false" flipV="false" rot="0">
            <a:off x="892772" y="4029665"/>
            <a:ext cx="1441758" cy="1439956"/>
          </a:xfrm>
          <a:custGeom>
            <a:avLst/>
            <a:gdLst/>
            <a:ahLst/>
            <a:cxnLst/>
            <a:rect r="r" b="b" t="t" l="l"/>
            <a:pathLst>
              <a:path h="1439956" w="1441758">
                <a:moveTo>
                  <a:pt x="0" y="0"/>
                </a:moveTo>
                <a:lnTo>
                  <a:pt x="1441757" y="0"/>
                </a:lnTo>
                <a:lnTo>
                  <a:pt x="1441757" y="1439955"/>
                </a:lnTo>
                <a:lnTo>
                  <a:pt x="0" y="14399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21" id="21"/>
          <p:cNvSpPr/>
          <p:nvPr/>
        </p:nvSpPr>
        <p:spPr>
          <a:xfrm flipH="false" flipV="false" rot="0">
            <a:off x="16139368" y="508249"/>
            <a:ext cx="1441758" cy="1439956"/>
          </a:xfrm>
          <a:custGeom>
            <a:avLst/>
            <a:gdLst/>
            <a:ahLst/>
            <a:cxnLst/>
            <a:rect r="r" b="b" t="t" l="l"/>
            <a:pathLst>
              <a:path h="1439956" w="1441758">
                <a:moveTo>
                  <a:pt x="0" y="0"/>
                </a:moveTo>
                <a:lnTo>
                  <a:pt x="1441758" y="0"/>
                </a:lnTo>
                <a:lnTo>
                  <a:pt x="1441758" y="1439955"/>
                </a:lnTo>
                <a:lnTo>
                  <a:pt x="0" y="14399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sp>
        <p:nvSpPr>
          <p:cNvPr name="Freeform 2" id="2"/>
          <p:cNvSpPr/>
          <p:nvPr/>
        </p:nvSpPr>
        <p:spPr>
          <a:xfrm flipH="false" flipV="false" rot="0">
            <a:off x="7800121" y="-5914954"/>
            <a:ext cx="9658491" cy="21765614"/>
          </a:xfrm>
          <a:custGeom>
            <a:avLst/>
            <a:gdLst/>
            <a:ahLst/>
            <a:cxnLst/>
            <a:rect r="r" b="b" t="t" l="l"/>
            <a:pathLst>
              <a:path h="21765614" w="9658491">
                <a:moveTo>
                  <a:pt x="0" y="0"/>
                </a:moveTo>
                <a:lnTo>
                  <a:pt x="9658491" y="0"/>
                </a:lnTo>
                <a:lnTo>
                  <a:pt x="9658491" y="21765615"/>
                </a:lnTo>
                <a:lnTo>
                  <a:pt x="0" y="217656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823818">
            <a:off x="-3571403" y="4215654"/>
            <a:ext cx="6647475" cy="8296380"/>
          </a:xfrm>
          <a:custGeom>
            <a:avLst/>
            <a:gdLst/>
            <a:ahLst/>
            <a:cxnLst/>
            <a:rect r="r" b="b" t="t" l="l"/>
            <a:pathLst>
              <a:path h="8296380" w="6647475">
                <a:moveTo>
                  <a:pt x="0" y="0"/>
                </a:moveTo>
                <a:lnTo>
                  <a:pt x="6647475" y="0"/>
                </a:lnTo>
                <a:lnTo>
                  <a:pt x="6647475" y="8296380"/>
                </a:lnTo>
                <a:lnTo>
                  <a:pt x="0" y="829638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28700" y="757225"/>
            <a:ext cx="6053368" cy="5833933"/>
          </a:xfrm>
          <a:custGeom>
            <a:avLst/>
            <a:gdLst/>
            <a:ahLst/>
            <a:cxnLst/>
            <a:rect r="r" b="b" t="t" l="l"/>
            <a:pathLst>
              <a:path h="5833933" w="6053368">
                <a:moveTo>
                  <a:pt x="0" y="0"/>
                </a:moveTo>
                <a:lnTo>
                  <a:pt x="6053368" y="0"/>
                </a:lnTo>
                <a:lnTo>
                  <a:pt x="6053368" y="5833933"/>
                </a:lnTo>
                <a:lnTo>
                  <a:pt x="0" y="58339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88092" y="5143500"/>
            <a:ext cx="4900441" cy="6070366"/>
          </a:xfrm>
          <a:custGeom>
            <a:avLst/>
            <a:gdLst/>
            <a:ahLst/>
            <a:cxnLst/>
            <a:rect r="r" b="b" t="t" l="l"/>
            <a:pathLst>
              <a:path h="6070366" w="4900441">
                <a:moveTo>
                  <a:pt x="0" y="0"/>
                </a:moveTo>
                <a:lnTo>
                  <a:pt x="4900440" y="0"/>
                </a:lnTo>
                <a:lnTo>
                  <a:pt x="4900440" y="6070366"/>
                </a:lnTo>
                <a:lnTo>
                  <a:pt x="0" y="607036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9144000" y="1495425"/>
            <a:ext cx="7349036" cy="2822574"/>
          </a:xfrm>
          <a:prstGeom prst="rect">
            <a:avLst/>
          </a:prstGeom>
        </p:spPr>
        <p:txBody>
          <a:bodyPr anchor="t" rtlCol="false" tIns="0" lIns="0" bIns="0" rIns="0">
            <a:spAutoFit/>
          </a:bodyPr>
          <a:lstStyle/>
          <a:p>
            <a:pPr algn="l" marL="0" indent="0" lvl="0">
              <a:lnSpc>
                <a:spcPts val="10399"/>
              </a:lnSpc>
            </a:pPr>
            <a:r>
              <a:rPr lang="en-US" sz="12999" spc="-389" strike="noStrike" u="none">
                <a:solidFill>
                  <a:srgbClr val="683E38"/>
                </a:solidFill>
                <a:latin typeface="Bobby Jones Soft"/>
                <a:ea typeface="Bobby Jones Soft"/>
                <a:cs typeface="Bobby Jones Soft"/>
                <a:sym typeface="Bobby Jones Soft"/>
              </a:rPr>
              <a:t>Guiding thoughts</a:t>
            </a:r>
          </a:p>
        </p:txBody>
      </p:sp>
      <p:sp>
        <p:nvSpPr>
          <p:cNvPr name="TextBox 7" id="7"/>
          <p:cNvSpPr txBox="true"/>
          <p:nvPr/>
        </p:nvSpPr>
        <p:spPr>
          <a:xfrm rot="0">
            <a:off x="9144000" y="4454526"/>
            <a:ext cx="7548562" cy="1556384"/>
          </a:xfrm>
          <a:prstGeom prst="rect">
            <a:avLst/>
          </a:prstGeom>
        </p:spPr>
        <p:txBody>
          <a:bodyPr anchor="t" rtlCol="false" tIns="0" lIns="0" bIns="0" rIns="0">
            <a:spAutoFit/>
          </a:bodyPr>
          <a:lstStyle/>
          <a:p>
            <a:pPr algn="l" marL="647705" indent="-323852" lvl="1">
              <a:lnSpc>
                <a:spcPts val="4170"/>
              </a:lnSpc>
              <a:buFont typeface="Arial"/>
              <a:buChar char="•"/>
            </a:pPr>
            <a:r>
              <a:rPr lang="en-US" b="true" sz="3000">
                <a:solidFill>
                  <a:srgbClr val="683E38"/>
                </a:solidFill>
                <a:latin typeface="Quicksand Semi-Bold"/>
                <a:ea typeface="Quicksand Semi-Bold"/>
                <a:cs typeface="Quicksand Semi-Bold"/>
                <a:sym typeface="Quicksand Semi-Bold"/>
              </a:rPr>
              <a:t>One size does not fit all!</a:t>
            </a:r>
          </a:p>
          <a:p>
            <a:pPr algn="l" marL="647705" indent="-323852" lvl="1">
              <a:lnSpc>
                <a:spcPts val="4170"/>
              </a:lnSpc>
              <a:buFont typeface="Arial"/>
              <a:buChar char="•"/>
            </a:pPr>
            <a:r>
              <a:rPr lang="en-US" b="true" sz="3000">
                <a:solidFill>
                  <a:srgbClr val="683E38"/>
                </a:solidFill>
                <a:latin typeface="Quicksand Semi-Bold"/>
                <a:ea typeface="Quicksand Semi-Bold"/>
                <a:cs typeface="Quicksand Semi-Bold"/>
                <a:sym typeface="Quicksand Semi-Bold"/>
              </a:rPr>
              <a:t>Every student deserves a special, individualized education.</a:t>
            </a:r>
          </a:p>
        </p:txBody>
      </p:sp>
      <p:grpSp>
        <p:nvGrpSpPr>
          <p:cNvPr name="Group 8" id="8"/>
          <p:cNvGrpSpPr/>
          <p:nvPr/>
        </p:nvGrpSpPr>
        <p:grpSpPr>
          <a:xfrm rot="0">
            <a:off x="14561062" y="829173"/>
            <a:ext cx="399053" cy="39905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1" id="11"/>
          <p:cNvGrpSpPr/>
          <p:nvPr/>
        </p:nvGrpSpPr>
        <p:grpSpPr>
          <a:xfrm rot="0">
            <a:off x="16293509" y="4179298"/>
            <a:ext cx="399053" cy="399053"/>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14" id="14"/>
          <p:cNvSpPr/>
          <p:nvPr/>
        </p:nvSpPr>
        <p:spPr>
          <a:xfrm flipH="false" flipV="false" rot="0">
            <a:off x="16293509" y="936126"/>
            <a:ext cx="1555522" cy="1553578"/>
          </a:xfrm>
          <a:custGeom>
            <a:avLst/>
            <a:gdLst/>
            <a:ahLst/>
            <a:cxnLst/>
            <a:rect r="r" b="b" t="t" l="l"/>
            <a:pathLst>
              <a:path h="1553578" w="1555522">
                <a:moveTo>
                  <a:pt x="0" y="0"/>
                </a:moveTo>
                <a:lnTo>
                  <a:pt x="1555522" y="0"/>
                </a:lnTo>
                <a:lnTo>
                  <a:pt x="1555522" y="1553578"/>
                </a:lnTo>
                <a:lnTo>
                  <a:pt x="0" y="155357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sp>
        <p:nvSpPr>
          <p:cNvPr name="Freeform 2" id="2"/>
          <p:cNvSpPr/>
          <p:nvPr/>
        </p:nvSpPr>
        <p:spPr>
          <a:xfrm flipH="false" flipV="false" rot="0">
            <a:off x="4102767" y="840344"/>
            <a:ext cx="10288077" cy="13926330"/>
          </a:xfrm>
          <a:custGeom>
            <a:avLst/>
            <a:gdLst/>
            <a:ahLst/>
            <a:cxnLst/>
            <a:rect r="r" b="b" t="t" l="l"/>
            <a:pathLst>
              <a:path h="13926330" w="10288077">
                <a:moveTo>
                  <a:pt x="0" y="0"/>
                </a:moveTo>
                <a:lnTo>
                  <a:pt x="10288076" y="0"/>
                </a:lnTo>
                <a:lnTo>
                  <a:pt x="10288076" y="13926330"/>
                </a:lnTo>
                <a:lnTo>
                  <a:pt x="0" y="139263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TextBox 3" id="3"/>
          <p:cNvSpPr txBox="true"/>
          <p:nvPr/>
        </p:nvSpPr>
        <p:spPr>
          <a:xfrm rot="0">
            <a:off x="5439707" y="3955409"/>
            <a:ext cx="7615465" cy="4848225"/>
          </a:xfrm>
          <a:prstGeom prst="rect">
            <a:avLst/>
          </a:prstGeom>
        </p:spPr>
        <p:txBody>
          <a:bodyPr anchor="t" rtlCol="false" tIns="0" lIns="0" bIns="0" rIns="0">
            <a:spAutoFit/>
          </a:bodyPr>
          <a:lstStyle/>
          <a:p>
            <a:pPr algn="ctr">
              <a:lnSpc>
                <a:spcPts val="4080"/>
              </a:lnSpc>
            </a:pPr>
            <a:r>
              <a:rPr lang="en-US" sz="3400" b="true">
                <a:solidFill>
                  <a:srgbClr val="683E38"/>
                </a:solidFill>
                <a:latin typeface="Quicksand Semi-Bold"/>
                <a:ea typeface="Quicksand Semi-Bold"/>
                <a:cs typeface="Quicksand Semi-Bold"/>
                <a:sym typeface="Quicksand Semi-Bold"/>
              </a:rPr>
              <a:t> B Level (Max 30 points)</a:t>
            </a:r>
          </a:p>
          <a:p>
            <a:pPr algn="l">
              <a:lnSpc>
                <a:spcPts val="2639"/>
              </a:lnSpc>
            </a:pPr>
          </a:p>
          <a:p>
            <a:pPr algn="l" marL="474979" indent="-237490" lvl="1">
              <a:lnSpc>
                <a:spcPts val="2639"/>
              </a:lnSpc>
              <a:buFont typeface="Arial"/>
              <a:buChar char="•"/>
            </a:pPr>
            <a:r>
              <a:rPr lang="en-US" sz="2199">
                <a:solidFill>
                  <a:srgbClr val="683E38"/>
                </a:solidFill>
                <a:latin typeface="Quicksand"/>
                <a:ea typeface="Quicksand"/>
                <a:cs typeface="Quicksand"/>
                <a:sym typeface="Quicksand"/>
              </a:rPr>
              <a:t>Composer fact sheets (15 pts)</a:t>
            </a:r>
          </a:p>
          <a:p>
            <a:pPr algn="l" marL="474979" indent="-237490" lvl="1">
              <a:lnSpc>
                <a:spcPts val="2639"/>
              </a:lnSpc>
              <a:buFont typeface="Arial"/>
              <a:buChar char="•"/>
            </a:pPr>
            <a:r>
              <a:rPr lang="en-US" sz="2199">
                <a:solidFill>
                  <a:srgbClr val="683E38"/>
                </a:solidFill>
                <a:latin typeface="Quicksand"/>
                <a:ea typeface="Quicksand"/>
                <a:cs typeface="Quicksand"/>
                <a:sym typeface="Quicksand"/>
              </a:rPr>
              <a:t>Make a list (5+) of classical music you hear on tv shows, movies, commercials, reels, etc. Include the music and composer (15 pts)</a:t>
            </a:r>
          </a:p>
          <a:p>
            <a:pPr algn="l" marL="474979" indent="-237490" lvl="1">
              <a:lnSpc>
                <a:spcPts val="2639"/>
              </a:lnSpc>
              <a:buFont typeface="Arial"/>
              <a:buChar char="•"/>
            </a:pPr>
            <a:r>
              <a:rPr lang="en-US" sz="2199">
                <a:solidFill>
                  <a:srgbClr val="683E38"/>
                </a:solidFill>
                <a:latin typeface="Quicksand"/>
                <a:ea typeface="Quicksand"/>
                <a:cs typeface="Quicksand"/>
                <a:sym typeface="Quicksand"/>
              </a:rPr>
              <a:t>Read pages 437-439 in the text and listen to 2 movements of John Corigliano’s “Pied Piper Fantasy.” Describe what you hear in the music and tell what the composer is trying to portray. (15 pts)</a:t>
            </a:r>
          </a:p>
          <a:p>
            <a:pPr algn="l" marL="474979" indent="-237490" lvl="1">
              <a:lnSpc>
                <a:spcPts val="2639"/>
              </a:lnSpc>
              <a:buFont typeface="Arial"/>
              <a:buChar char="•"/>
            </a:pPr>
            <a:r>
              <a:rPr lang="en-US" sz="2199">
                <a:solidFill>
                  <a:srgbClr val="683E38"/>
                </a:solidFill>
                <a:latin typeface="Quicksand"/>
                <a:ea typeface="Quicksand"/>
                <a:cs typeface="Quicksand"/>
                <a:sym typeface="Quicksand"/>
              </a:rPr>
              <a:t>Research classical composers and identify at least one composer who was notably Christian. List how you could identify their faith in their music. (15 pts)</a:t>
            </a:r>
          </a:p>
          <a:p>
            <a:pPr algn="l">
              <a:lnSpc>
                <a:spcPts val="2639"/>
              </a:lnSpc>
            </a:pPr>
          </a:p>
        </p:txBody>
      </p:sp>
      <p:sp>
        <p:nvSpPr>
          <p:cNvPr name="Freeform 4" id="4"/>
          <p:cNvSpPr/>
          <p:nvPr/>
        </p:nvSpPr>
        <p:spPr>
          <a:xfrm flipH="false" flipV="false" rot="-5498069">
            <a:off x="8995774" y="7388598"/>
            <a:ext cx="502063" cy="3550970"/>
          </a:xfrm>
          <a:custGeom>
            <a:avLst/>
            <a:gdLst/>
            <a:ahLst/>
            <a:cxnLst/>
            <a:rect r="r" b="b" t="t" l="l"/>
            <a:pathLst>
              <a:path h="3550970" w="502063">
                <a:moveTo>
                  <a:pt x="0" y="0"/>
                </a:moveTo>
                <a:lnTo>
                  <a:pt x="502062" y="0"/>
                </a:lnTo>
                <a:lnTo>
                  <a:pt x="502062" y="3550970"/>
                </a:lnTo>
                <a:lnTo>
                  <a:pt x="0" y="3550970"/>
                </a:lnTo>
                <a:lnTo>
                  <a:pt x="0" y="0"/>
                </a:lnTo>
                <a:close/>
              </a:path>
            </a:pathLst>
          </a:custGeom>
          <a:blipFill>
            <a:blip r:embed="rId4">
              <a:extLst>
                <a:ext uri="{96DAC541-7B7A-43D3-8B79-37D633B846F1}">
                  <asvg:svgBlip xmlns:asvg="http://schemas.microsoft.com/office/drawing/2016/SVG/main" r:embed="rId5"/>
                </a:ext>
              </a:extLst>
            </a:blip>
            <a:stretch>
              <a:fillRect l="-229204" t="0" r="0" b="0"/>
            </a:stretch>
          </a:blipFill>
        </p:spPr>
      </p:sp>
      <p:sp>
        <p:nvSpPr>
          <p:cNvPr name="TextBox 5" id="5"/>
          <p:cNvSpPr txBox="true"/>
          <p:nvPr/>
        </p:nvSpPr>
        <p:spPr>
          <a:xfrm rot="0">
            <a:off x="5867646" y="2159257"/>
            <a:ext cx="6552707" cy="1078281"/>
          </a:xfrm>
          <a:prstGeom prst="rect">
            <a:avLst/>
          </a:prstGeom>
        </p:spPr>
        <p:txBody>
          <a:bodyPr anchor="t" rtlCol="false" tIns="0" lIns="0" bIns="0" rIns="0">
            <a:spAutoFit/>
          </a:bodyPr>
          <a:lstStyle/>
          <a:p>
            <a:pPr algn="ctr" marL="0" indent="0" lvl="0">
              <a:lnSpc>
                <a:spcPts val="7560"/>
              </a:lnSpc>
              <a:spcBef>
                <a:spcPct val="0"/>
              </a:spcBef>
            </a:pPr>
            <a:r>
              <a:rPr lang="en-US" sz="9001" spc="-270">
                <a:solidFill>
                  <a:srgbClr val="683E38"/>
                </a:solidFill>
                <a:latin typeface="Bobby Jones Soft"/>
                <a:ea typeface="Bobby Jones Soft"/>
                <a:cs typeface="Bobby Jones Soft"/>
                <a:sym typeface="Bobby Jones Soft"/>
              </a:rPr>
              <a:t>Music History</a:t>
            </a:r>
          </a:p>
        </p:txBody>
      </p:sp>
      <p:grpSp>
        <p:nvGrpSpPr>
          <p:cNvPr name="Group 6" id="6"/>
          <p:cNvGrpSpPr/>
          <p:nvPr/>
        </p:nvGrpSpPr>
        <p:grpSpPr>
          <a:xfrm rot="0">
            <a:off x="14907965" y="3832190"/>
            <a:ext cx="399053" cy="399053"/>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9" id="9"/>
          <p:cNvGrpSpPr/>
          <p:nvPr/>
        </p:nvGrpSpPr>
        <p:grpSpPr>
          <a:xfrm rot="0">
            <a:off x="1214597" y="1028700"/>
            <a:ext cx="399053" cy="399053"/>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2" id="12"/>
          <p:cNvGrpSpPr/>
          <p:nvPr/>
        </p:nvGrpSpPr>
        <p:grpSpPr>
          <a:xfrm rot="0">
            <a:off x="3187861" y="3830138"/>
            <a:ext cx="399053" cy="399053"/>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4" id="14"/>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15" id="15"/>
          <p:cNvSpPr/>
          <p:nvPr/>
        </p:nvSpPr>
        <p:spPr>
          <a:xfrm flipH="false" flipV="false" rot="0">
            <a:off x="476619" y="6231680"/>
            <a:ext cx="4900441" cy="6070366"/>
          </a:xfrm>
          <a:custGeom>
            <a:avLst/>
            <a:gdLst/>
            <a:ahLst/>
            <a:cxnLst/>
            <a:rect r="r" b="b" t="t" l="l"/>
            <a:pathLst>
              <a:path h="6070366" w="4900441">
                <a:moveTo>
                  <a:pt x="0" y="0"/>
                </a:moveTo>
                <a:lnTo>
                  <a:pt x="4900440" y="0"/>
                </a:lnTo>
                <a:lnTo>
                  <a:pt x="4900440" y="6070366"/>
                </a:lnTo>
                <a:lnTo>
                  <a:pt x="0" y="60703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true" flipV="false" rot="0">
            <a:off x="12159333" y="7625359"/>
            <a:ext cx="4900441" cy="6070366"/>
          </a:xfrm>
          <a:custGeom>
            <a:avLst/>
            <a:gdLst/>
            <a:ahLst/>
            <a:cxnLst/>
            <a:rect r="r" b="b" t="t" l="l"/>
            <a:pathLst>
              <a:path h="6070366" w="4900441">
                <a:moveTo>
                  <a:pt x="4900440" y="0"/>
                </a:moveTo>
                <a:lnTo>
                  <a:pt x="0" y="0"/>
                </a:lnTo>
                <a:lnTo>
                  <a:pt x="0" y="6070365"/>
                </a:lnTo>
                <a:lnTo>
                  <a:pt x="4900440" y="6070365"/>
                </a:lnTo>
                <a:lnTo>
                  <a:pt x="490044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7" id="17"/>
          <p:cNvGrpSpPr/>
          <p:nvPr/>
        </p:nvGrpSpPr>
        <p:grpSpPr>
          <a:xfrm rot="0">
            <a:off x="16860247" y="5542553"/>
            <a:ext cx="399053" cy="399053"/>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9" id="19"/>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20" id="20"/>
          <p:cNvSpPr/>
          <p:nvPr/>
        </p:nvSpPr>
        <p:spPr>
          <a:xfrm flipH="false" flipV="false" rot="0">
            <a:off x="892772" y="4029665"/>
            <a:ext cx="1441758" cy="1439956"/>
          </a:xfrm>
          <a:custGeom>
            <a:avLst/>
            <a:gdLst/>
            <a:ahLst/>
            <a:cxnLst/>
            <a:rect r="r" b="b" t="t" l="l"/>
            <a:pathLst>
              <a:path h="1439956" w="1441758">
                <a:moveTo>
                  <a:pt x="0" y="0"/>
                </a:moveTo>
                <a:lnTo>
                  <a:pt x="1441757" y="0"/>
                </a:lnTo>
                <a:lnTo>
                  <a:pt x="1441757" y="1439955"/>
                </a:lnTo>
                <a:lnTo>
                  <a:pt x="0" y="14399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21" id="21"/>
          <p:cNvSpPr/>
          <p:nvPr/>
        </p:nvSpPr>
        <p:spPr>
          <a:xfrm flipH="false" flipV="false" rot="0">
            <a:off x="16139368" y="508249"/>
            <a:ext cx="1441758" cy="1439956"/>
          </a:xfrm>
          <a:custGeom>
            <a:avLst/>
            <a:gdLst/>
            <a:ahLst/>
            <a:cxnLst/>
            <a:rect r="r" b="b" t="t" l="l"/>
            <a:pathLst>
              <a:path h="1439956" w="1441758">
                <a:moveTo>
                  <a:pt x="0" y="0"/>
                </a:moveTo>
                <a:lnTo>
                  <a:pt x="1441758" y="0"/>
                </a:lnTo>
                <a:lnTo>
                  <a:pt x="1441758" y="1439955"/>
                </a:lnTo>
                <a:lnTo>
                  <a:pt x="0" y="14399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sp>
        <p:nvSpPr>
          <p:cNvPr name="Freeform 2" id="2"/>
          <p:cNvSpPr/>
          <p:nvPr/>
        </p:nvSpPr>
        <p:spPr>
          <a:xfrm flipH="false" flipV="false" rot="0">
            <a:off x="4102767" y="840344"/>
            <a:ext cx="10288077" cy="13926330"/>
          </a:xfrm>
          <a:custGeom>
            <a:avLst/>
            <a:gdLst/>
            <a:ahLst/>
            <a:cxnLst/>
            <a:rect r="r" b="b" t="t" l="l"/>
            <a:pathLst>
              <a:path h="13926330" w="10288077">
                <a:moveTo>
                  <a:pt x="0" y="0"/>
                </a:moveTo>
                <a:lnTo>
                  <a:pt x="10288076" y="0"/>
                </a:lnTo>
                <a:lnTo>
                  <a:pt x="10288076" y="13926330"/>
                </a:lnTo>
                <a:lnTo>
                  <a:pt x="0" y="139263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TextBox 3" id="3"/>
          <p:cNvSpPr txBox="true"/>
          <p:nvPr/>
        </p:nvSpPr>
        <p:spPr>
          <a:xfrm rot="0">
            <a:off x="5439073" y="3625912"/>
            <a:ext cx="7615465" cy="5848350"/>
          </a:xfrm>
          <a:prstGeom prst="rect">
            <a:avLst/>
          </a:prstGeom>
        </p:spPr>
        <p:txBody>
          <a:bodyPr anchor="t" rtlCol="false" tIns="0" lIns="0" bIns="0" rIns="0">
            <a:spAutoFit/>
          </a:bodyPr>
          <a:lstStyle/>
          <a:p>
            <a:pPr algn="ctr">
              <a:lnSpc>
                <a:spcPts val="4080"/>
              </a:lnSpc>
            </a:pPr>
            <a:r>
              <a:rPr lang="en-US" sz="3400" b="true">
                <a:solidFill>
                  <a:srgbClr val="683E38"/>
                </a:solidFill>
                <a:latin typeface="Quicksand Semi-Bold"/>
                <a:ea typeface="Quicksand Semi-Bold"/>
                <a:cs typeface="Quicksand Semi-Bold"/>
                <a:sym typeface="Quicksand Semi-Bold"/>
              </a:rPr>
              <a:t> A Level</a:t>
            </a:r>
          </a:p>
          <a:p>
            <a:pPr algn="l">
              <a:lnSpc>
                <a:spcPts val="2639"/>
              </a:lnSpc>
            </a:pPr>
          </a:p>
          <a:p>
            <a:pPr algn="l" marL="474979" indent="-237490" lvl="1">
              <a:lnSpc>
                <a:spcPts val="2639"/>
              </a:lnSpc>
              <a:buFont typeface="Arial"/>
              <a:buChar char="•"/>
            </a:pPr>
            <a:r>
              <a:rPr lang="en-US" sz="2199">
                <a:solidFill>
                  <a:srgbClr val="683E38"/>
                </a:solidFill>
                <a:latin typeface="Quicksand"/>
                <a:ea typeface="Quicksand"/>
                <a:cs typeface="Quicksand"/>
                <a:sym typeface="Quicksand"/>
              </a:rPr>
              <a:t>Read in the text chapter 23, pages 445-461. Create a detailed outline of the chapter. (20 pts)</a:t>
            </a:r>
          </a:p>
          <a:p>
            <a:pPr algn="l" marL="474979" indent="-237490" lvl="1">
              <a:lnSpc>
                <a:spcPts val="2639"/>
              </a:lnSpc>
              <a:buFont typeface="Arial"/>
              <a:buChar char="•"/>
            </a:pPr>
            <a:r>
              <a:rPr lang="en-US" sz="2199">
                <a:solidFill>
                  <a:srgbClr val="683E38"/>
                </a:solidFill>
                <a:latin typeface="Quicksand"/>
                <a:ea typeface="Quicksand"/>
                <a:cs typeface="Quicksand"/>
                <a:sym typeface="Quicksand"/>
              </a:rPr>
              <a:t>Compare and contrast a piece of music written in the Baroque Era to a piece of music written in the Romantic Era. Include titles of the pieces and their composers. Use musical elements to write your one-page paper about the music, (20 pts)</a:t>
            </a:r>
          </a:p>
          <a:p>
            <a:pPr algn="l" marL="474979" indent="-237490" lvl="1">
              <a:lnSpc>
                <a:spcPts val="2639"/>
              </a:lnSpc>
              <a:buFont typeface="Arial"/>
              <a:buChar char="•"/>
            </a:pPr>
            <a:r>
              <a:rPr lang="en-US" sz="2199">
                <a:solidFill>
                  <a:srgbClr val="683E38"/>
                </a:solidFill>
                <a:latin typeface="Quicksand"/>
                <a:ea typeface="Quicksand"/>
                <a:cs typeface="Quicksand"/>
                <a:sym typeface="Quicksand"/>
              </a:rPr>
              <a:t>Complete a composer fact sheet about John Cate. Write a complete paragraph telling why or why not his composition 4'33" should be considered music. (20 pts)</a:t>
            </a:r>
          </a:p>
          <a:p>
            <a:pPr algn="l" marL="474979" indent="-237490" lvl="1">
              <a:lnSpc>
                <a:spcPts val="2639"/>
              </a:lnSpc>
              <a:buFont typeface="Arial"/>
              <a:buChar char="•"/>
            </a:pPr>
            <a:r>
              <a:rPr lang="en-US" sz="2199">
                <a:solidFill>
                  <a:srgbClr val="683E38"/>
                </a:solidFill>
                <a:latin typeface="Quicksand"/>
                <a:ea typeface="Quicksand"/>
                <a:cs typeface="Quicksand"/>
                <a:sym typeface="Quicksand"/>
              </a:rPr>
              <a:t>Create a classical music timeline. Include dates, musical happenings and composers. (40 pts)</a:t>
            </a:r>
          </a:p>
          <a:p>
            <a:pPr algn="l" marL="474979" indent="-237490" lvl="1">
              <a:lnSpc>
                <a:spcPts val="2639"/>
              </a:lnSpc>
              <a:buFont typeface="Arial"/>
              <a:buChar char="•"/>
            </a:pPr>
            <a:r>
              <a:rPr lang="en-US" sz="2199">
                <a:solidFill>
                  <a:srgbClr val="683E38"/>
                </a:solidFill>
                <a:latin typeface="Quicksand"/>
                <a:ea typeface="Quicksand"/>
                <a:cs typeface="Quicksand"/>
                <a:sym typeface="Quicksand"/>
              </a:rPr>
              <a:t>Research scriptures that demonstrate how Christian faith should guide our musical creations and write a one-page paper to explain your findings. (20 pts)</a:t>
            </a:r>
          </a:p>
        </p:txBody>
      </p:sp>
      <p:sp>
        <p:nvSpPr>
          <p:cNvPr name="TextBox 4" id="4"/>
          <p:cNvSpPr txBox="true"/>
          <p:nvPr/>
        </p:nvSpPr>
        <p:spPr>
          <a:xfrm rot="0">
            <a:off x="5867646" y="2159257"/>
            <a:ext cx="6552707" cy="1078281"/>
          </a:xfrm>
          <a:prstGeom prst="rect">
            <a:avLst/>
          </a:prstGeom>
        </p:spPr>
        <p:txBody>
          <a:bodyPr anchor="t" rtlCol="false" tIns="0" lIns="0" bIns="0" rIns="0">
            <a:spAutoFit/>
          </a:bodyPr>
          <a:lstStyle/>
          <a:p>
            <a:pPr algn="ctr" marL="0" indent="0" lvl="0">
              <a:lnSpc>
                <a:spcPts val="7560"/>
              </a:lnSpc>
              <a:spcBef>
                <a:spcPct val="0"/>
              </a:spcBef>
            </a:pPr>
            <a:r>
              <a:rPr lang="en-US" sz="9001" spc="-270">
                <a:solidFill>
                  <a:srgbClr val="683E38"/>
                </a:solidFill>
                <a:latin typeface="Bobby Jones Soft"/>
                <a:ea typeface="Bobby Jones Soft"/>
                <a:cs typeface="Bobby Jones Soft"/>
                <a:sym typeface="Bobby Jones Soft"/>
              </a:rPr>
              <a:t>Music History</a:t>
            </a:r>
          </a:p>
        </p:txBody>
      </p:sp>
      <p:grpSp>
        <p:nvGrpSpPr>
          <p:cNvPr name="Group 5" id="5"/>
          <p:cNvGrpSpPr/>
          <p:nvPr/>
        </p:nvGrpSpPr>
        <p:grpSpPr>
          <a:xfrm rot="0">
            <a:off x="14907965" y="3832190"/>
            <a:ext cx="399053" cy="39905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7" id="7"/>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8" id="8"/>
          <p:cNvGrpSpPr/>
          <p:nvPr/>
        </p:nvGrpSpPr>
        <p:grpSpPr>
          <a:xfrm rot="0">
            <a:off x="1214597" y="1028700"/>
            <a:ext cx="399053" cy="39905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1" id="11"/>
          <p:cNvGrpSpPr/>
          <p:nvPr/>
        </p:nvGrpSpPr>
        <p:grpSpPr>
          <a:xfrm rot="0">
            <a:off x="3187861" y="3830138"/>
            <a:ext cx="399053" cy="399053"/>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14" id="14"/>
          <p:cNvSpPr/>
          <p:nvPr/>
        </p:nvSpPr>
        <p:spPr>
          <a:xfrm flipH="false" flipV="false" rot="0">
            <a:off x="476619" y="6231680"/>
            <a:ext cx="4900441" cy="6070366"/>
          </a:xfrm>
          <a:custGeom>
            <a:avLst/>
            <a:gdLst/>
            <a:ahLst/>
            <a:cxnLst/>
            <a:rect r="r" b="b" t="t" l="l"/>
            <a:pathLst>
              <a:path h="6070366" w="4900441">
                <a:moveTo>
                  <a:pt x="0" y="0"/>
                </a:moveTo>
                <a:lnTo>
                  <a:pt x="4900440" y="0"/>
                </a:lnTo>
                <a:lnTo>
                  <a:pt x="4900440" y="6070366"/>
                </a:lnTo>
                <a:lnTo>
                  <a:pt x="0" y="60703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true" flipV="false" rot="0">
            <a:off x="12159333" y="7625359"/>
            <a:ext cx="4900441" cy="6070366"/>
          </a:xfrm>
          <a:custGeom>
            <a:avLst/>
            <a:gdLst/>
            <a:ahLst/>
            <a:cxnLst/>
            <a:rect r="r" b="b" t="t" l="l"/>
            <a:pathLst>
              <a:path h="6070366" w="4900441">
                <a:moveTo>
                  <a:pt x="4900440" y="0"/>
                </a:moveTo>
                <a:lnTo>
                  <a:pt x="0" y="0"/>
                </a:lnTo>
                <a:lnTo>
                  <a:pt x="0" y="6070365"/>
                </a:lnTo>
                <a:lnTo>
                  <a:pt x="4900440" y="6070365"/>
                </a:lnTo>
                <a:lnTo>
                  <a:pt x="490044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6" id="16"/>
          <p:cNvGrpSpPr/>
          <p:nvPr/>
        </p:nvGrpSpPr>
        <p:grpSpPr>
          <a:xfrm rot="0">
            <a:off x="16860247" y="5542553"/>
            <a:ext cx="399053" cy="399053"/>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8" id="18"/>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19" id="19"/>
          <p:cNvSpPr/>
          <p:nvPr/>
        </p:nvSpPr>
        <p:spPr>
          <a:xfrm flipH="false" flipV="false" rot="0">
            <a:off x="892772" y="4029665"/>
            <a:ext cx="1441758" cy="1439956"/>
          </a:xfrm>
          <a:custGeom>
            <a:avLst/>
            <a:gdLst/>
            <a:ahLst/>
            <a:cxnLst/>
            <a:rect r="r" b="b" t="t" l="l"/>
            <a:pathLst>
              <a:path h="1439956" w="1441758">
                <a:moveTo>
                  <a:pt x="0" y="0"/>
                </a:moveTo>
                <a:lnTo>
                  <a:pt x="1441757" y="0"/>
                </a:lnTo>
                <a:lnTo>
                  <a:pt x="1441757" y="1439955"/>
                </a:lnTo>
                <a:lnTo>
                  <a:pt x="0" y="14399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20" id="20"/>
          <p:cNvSpPr/>
          <p:nvPr/>
        </p:nvSpPr>
        <p:spPr>
          <a:xfrm flipH="false" flipV="false" rot="0">
            <a:off x="16139368" y="508249"/>
            <a:ext cx="1441758" cy="1439956"/>
          </a:xfrm>
          <a:custGeom>
            <a:avLst/>
            <a:gdLst/>
            <a:ahLst/>
            <a:cxnLst/>
            <a:rect r="r" b="b" t="t" l="l"/>
            <a:pathLst>
              <a:path h="1439956" w="1441758">
                <a:moveTo>
                  <a:pt x="0" y="0"/>
                </a:moveTo>
                <a:lnTo>
                  <a:pt x="1441758" y="0"/>
                </a:lnTo>
                <a:lnTo>
                  <a:pt x="1441758" y="1439955"/>
                </a:lnTo>
                <a:lnTo>
                  <a:pt x="0" y="14399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sp>
        <p:nvSpPr>
          <p:cNvPr name="Freeform 2" id="2"/>
          <p:cNvSpPr/>
          <p:nvPr/>
        </p:nvSpPr>
        <p:spPr>
          <a:xfrm flipH="false" flipV="false" rot="0">
            <a:off x="4102767" y="840344"/>
            <a:ext cx="10288077" cy="13926330"/>
          </a:xfrm>
          <a:custGeom>
            <a:avLst/>
            <a:gdLst/>
            <a:ahLst/>
            <a:cxnLst/>
            <a:rect r="r" b="b" t="t" l="l"/>
            <a:pathLst>
              <a:path h="13926330" w="10288077">
                <a:moveTo>
                  <a:pt x="0" y="0"/>
                </a:moveTo>
                <a:lnTo>
                  <a:pt x="10288076" y="0"/>
                </a:lnTo>
                <a:lnTo>
                  <a:pt x="10288076" y="13926330"/>
                </a:lnTo>
                <a:lnTo>
                  <a:pt x="0" y="139263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TextBox 3" id="3"/>
          <p:cNvSpPr txBox="true"/>
          <p:nvPr/>
        </p:nvSpPr>
        <p:spPr>
          <a:xfrm rot="0">
            <a:off x="5571668" y="4771028"/>
            <a:ext cx="7144663" cy="1543050"/>
          </a:xfrm>
          <a:prstGeom prst="rect">
            <a:avLst/>
          </a:prstGeom>
        </p:spPr>
        <p:txBody>
          <a:bodyPr anchor="t" rtlCol="false" tIns="0" lIns="0" bIns="0" rIns="0">
            <a:spAutoFit/>
          </a:bodyPr>
          <a:lstStyle/>
          <a:p>
            <a:pPr algn="ctr">
              <a:lnSpc>
                <a:spcPts val="4080"/>
              </a:lnSpc>
            </a:pPr>
            <a:r>
              <a:rPr lang="en-US" sz="3400" b="true">
                <a:solidFill>
                  <a:srgbClr val="683E38"/>
                </a:solidFill>
                <a:latin typeface="Quicksand Semi-Bold"/>
                <a:ea typeface="Quicksand Semi-Bold"/>
                <a:cs typeface="Quicksand Semi-Bold"/>
                <a:sym typeface="Quicksand Semi-Bold"/>
              </a:rPr>
              <a:t>https://brains.org/lesson-plans/</a:t>
            </a:r>
          </a:p>
          <a:p>
            <a:pPr algn="ctr">
              <a:lnSpc>
                <a:spcPts val="4080"/>
              </a:lnSpc>
            </a:pPr>
          </a:p>
          <a:p>
            <a:pPr algn="ctr" marL="0" indent="0" lvl="0">
              <a:lnSpc>
                <a:spcPts val="4080"/>
              </a:lnSpc>
              <a:spcBef>
                <a:spcPct val="0"/>
              </a:spcBef>
            </a:pPr>
          </a:p>
        </p:txBody>
      </p:sp>
      <p:sp>
        <p:nvSpPr>
          <p:cNvPr name="Freeform 4" id="4"/>
          <p:cNvSpPr/>
          <p:nvPr/>
        </p:nvSpPr>
        <p:spPr>
          <a:xfrm flipH="false" flipV="false" rot="-5498069">
            <a:off x="8995774" y="7388598"/>
            <a:ext cx="502063" cy="3550970"/>
          </a:xfrm>
          <a:custGeom>
            <a:avLst/>
            <a:gdLst/>
            <a:ahLst/>
            <a:cxnLst/>
            <a:rect r="r" b="b" t="t" l="l"/>
            <a:pathLst>
              <a:path h="3550970" w="502063">
                <a:moveTo>
                  <a:pt x="0" y="0"/>
                </a:moveTo>
                <a:lnTo>
                  <a:pt x="502062" y="0"/>
                </a:lnTo>
                <a:lnTo>
                  <a:pt x="502062" y="3550970"/>
                </a:lnTo>
                <a:lnTo>
                  <a:pt x="0" y="3550970"/>
                </a:lnTo>
                <a:lnTo>
                  <a:pt x="0" y="0"/>
                </a:lnTo>
                <a:close/>
              </a:path>
            </a:pathLst>
          </a:custGeom>
          <a:blipFill>
            <a:blip r:embed="rId4">
              <a:extLst>
                <a:ext uri="{96DAC541-7B7A-43D3-8B79-37D633B846F1}">
                  <asvg:svgBlip xmlns:asvg="http://schemas.microsoft.com/office/drawing/2016/SVG/main" r:embed="rId5"/>
                </a:ext>
              </a:extLst>
            </a:blip>
            <a:stretch>
              <a:fillRect l="-229204" t="0" r="0" b="0"/>
            </a:stretch>
          </a:blipFill>
        </p:spPr>
      </p:sp>
      <p:sp>
        <p:nvSpPr>
          <p:cNvPr name="TextBox 5" id="5"/>
          <p:cNvSpPr txBox="true"/>
          <p:nvPr/>
        </p:nvSpPr>
        <p:spPr>
          <a:xfrm rot="0">
            <a:off x="5867646" y="2304255"/>
            <a:ext cx="6552707" cy="1078281"/>
          </a:xfrm>
          <a:prstGeom prst="rect">
            <a:avLst/>
          </a:prstGeom>
        </p:spPr>
        <p:txBody>
          <a:bodyPr anchor="t" rtlCol="false" tIns="0" lIns="0" bIns="0" rIns="0">
            <a:spAutoFit/>
          </a:bodyPr>
          <a:lstStyle/>
          <a:p>
            <a:pPr algn="ctr" marL="0" indent="0" lvl="0">
              <a:lnSpc>
                <a:spcPts val="7560"/>
              </a:lnSpc>
              <a:spcBef>
                <a:spcPct val="0"/>
              </a:spcBef>
            </a:pPr>
            <a:r>
              <a:rPr lang="en-US" sz="9001" spc="-270">
                <a:solidFill>
                  <a:srgbClr val="683E38"/>
                </a:solidFill>
                <a:latin typeface="Bobby Jones Soft"/>
                <a:ea typeface="Bobby Jones Soft"/>
                <a:cs typeface="Bobby Jones Soft"/>
                <a:sym typeface="Bobby Jones Soft"/>
              </a:rPr>
              <a:t>Samples</a:t>
            </a:r>
          </a:p>
        </p:txBody>
      </p:sp>
      <p:grpSp>
        <p:nvGrpSpPr>
          <p:cNvPr name="Group 6" id="6"/>
          <p:cNvGrpSpPr/>
          <p:nvPr/>
        </p:nvGrpSpPr>
        <p:grpSpPr>
          <a:xfrm rot="0">
            <a:off x="14907965" y="3832190"/>
            <a:ext cx="399053" cy="399053"/>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9" id="9"/>
          <p:cNvGrpSpPr/>
          <p:nvPr/>
        </p:nvGrpSpPr>
        <p:grpSpPr>
          <a:xfrm rot="0">
            <a:off x="1214597" y="1028700"/>
            <a:ext cx="399053" cy="399053"/>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2" id="12"/>
          <p:cNvGrpSpPr/>
          <p:nvPr/>
        </p:nvGrpSpPr>
        <p:grpSpPr>
          <a:xfrm rot="0">
            <a:off x="3187861" y="3830138"/>
            <a:ext cx="399053" cy="399053"/>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4" id="14"/>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15" id="15"/>
          <p:cNvSpPr/>
          <p:nvPr/>
        </p:nvSpPr>
        <p:spPr>
          <a:xfrm flipH="false" flipV="false" rot="0">
            <a:off x="476619" y="6231680"/>
            <a:ext cx="4900441" cy="6070366"/>
          </a:xfrm>
          <a:custGeom>
            <a:avLst/>
            <a:gdLst/>
            <a:ahLst/>
            <a:cxnLst/>
            <a:rect r="r" b="b" t="t" l="l"/>
            <a:pathLst>
              <a:path h="6070366" w="4900441">
                <a:moveTo>
                  <a:pt x="0" y="0"/>
                </a:moveTo>
                <a:lnTo>
                  <a:pt x="4900440" y="0"/>
                </a:lnTo>
                <a:lnTo>
                  <a:pt x="4900440" y="6070366"/>
                </a:lnTo>
                <a:lnTo>
                  <a:pt x="0" y="60703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true" flipV="false" rot="0">
            <a:off x="12159333" y="7625359"/>
            <a:ext cx="4900441" cy="6070366"/>
          </a:xfrm>
          <a:custGeom>
            <a:avLst/>
            <a:gdLst/>
            <a:ahLst/>
            <a:cxnLst/>
            <a:rect r="r" b="b" t="t" l="l"/>
            <a:pathLst>
              <a:path h="6070366" w="4900441">
                <a:moveTo>
                  <a:pt x="4900440" y="0"/>
                </a:moveTo>
                <a:lnTo>
                  <a:pt x="0" y="0"/>
                </a:lnTo>
                <a:lnTo>
                  <a:pt x="0" y="6070365"/>
                </a:lnTo>
                <a:lnTo>
                  <a:pt x="4900440" y="6070365"/>
                </a:lnTo>
                <a:lnTo>
                  <a:pt x="490044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7" id="17"/>
          <p:cNvGrpSpPr/>
          <p:nvPr/>
        </p:nvGrpSpPr>
        <p:grpSpPr>
          <a:xfrm rot="0">
            <a:off x="16860247" y="5542553"/>
            <a:ext cx="399053" cy="399053"/>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9" id="19"/>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20" id="20"/>
          <p:cNvSpPr/>
          <p:nvPr/>
        </p:nvSpPr>
        <p:spPr>
          <a:xfrm flipH="false" flipV="false" rot="0">
            <a:off x="892772" y="4029665"/>
            <a:ext cx="1441758" cy="1439956"/>
          </a:xfrm>
          <a:custGeom>
            <a:avLst/>
            <a:gdLst/>
            <a:ahLst/>
            <a:cxnLst/>
            <a:rect r="r" b="b" t="t" l="l"/>
            <a:pathLst>
              <a:path h="1439956" w="1441758">
                <a:moveTo>
                  <a:pt x="0" y="0"/>
                </a:moveTo>
                <a:lnTo>
                  <a:pt x="1441757" y="0"/>
                </a:lnTo>
                <a:lnTo>
                  <a:pt x="1441757" y="1439955"/>
                </a:lnTo>
                <a:lnTo>
                  <a:pt x="0" y="14399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21" id="21"/>
          <p:cNvSpPr/>
          <p:nvPr/>
        </p:nvSpPr>
        <p:spPr>
          <a:xfrm flipH="false" flipV="false" rot="0">
            <a:off x="16139368" y="508249"/>
            <a:ext cx="1441758" cy="1439956"/>
          </a:xfrm>
          <a:custGeom>
            <a:avLst/>
            <a:gdLst/>
            <a:ahLst/>
            <a:cxnLst/>
            <a:rect r="r" b="b" t="t" l="l"/>
            <a:pathLst>
              <a:path h="1439956" w="1441758">
                <a:moveTo>
                  <a:pt x="0" y="0"/>
                </a:moveTo>
                <a:lnTo>
                  <a:pt x="1441758" y="0"/>
                </a:lnTo>
                <a:lnTo>
                  <a:pt x="1441758" y="1439955"/>
                </a:lnTo>
                <a:lnTo>
                  <a:pt x="0" y="14399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sp>
        <p:nvSpPr>
          <p:cNvPr name="Freeform 2" id="2"/>
          <p:cNvSpPr/>
          <p:nvPr/>
        </p:nvSpPr>
        <p:spPr>
          <a:xfrm flipH="false" flipV="false" rot="8510908">
            <a:off x="-2246288" y="-1732359"/>
            <a:ext cx="5964541" cy="7444045"/>
          </a:xfrm>
          <a:custGeom>
            <a:avLst/>
            <a:gdLst/>
            <a:ahLst/>
            <a:cxnLst/>
            <a:rect r="r" b="b" t="t" l="l"/>
            <a:pathLst>
              <a:path h="7444045" w="5964541">
                <a:moveTo>
                  <a:pt x="0" y="0"/>
                </a:moveTo>
                <a:lnTo>
                  <a:pt x="5964541" y="0"/>
                </a:lnTo>
                <a:lnTo>
                  <a:pt x="5964541" y="7444045"/>
                </a:lnTo>
                <a:lnTo>
                  <a:pt x="0" y="74440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8572" y="6381962"/>
            <a:ext cx="18505145" cy="5004394"/>
          </a:xfrm>
          <a:custGeom>
            <a:avLst/>
            <a:gdLst/>
            <a:ahLst/>
            <a:cxnLst/>
            <a:rect r="r" b="b" t="t" l="l"/>
            <a:pathLst>
              <a:path h="5004394" w="18505145">
                <a:moveTo>
                  <a:pt x="0" y="0"/>
                </a:moveTo>
                <a:lnTo>
                  <a:pt x="18505144" y="0"/>
                </a:lnTo>
                <a:lnTo>
                  <a:pt x="18505144" y="5004394"/>
                </a:lnTo>
                <a:lnTo>
                  <a:pt x="0" y="5004394"/>
                </a:lnTo>
                <a:lnTo>
                  <a:pt x="0" y="0"/>
                </a:lnTo>
                <a:close/>
              </a:path>
            </a:pathLst>
          </a:custGeom>
          <a:blipFill>
            <a:blip r:embed="rId4">
              <a:extLst>
                <a:ext uri="{96DAC541-7B7A-43D3-8B79-37D633B846F1}">
                  <asvg:svgBlip xmlns:asvg="http://schemas.microsoft.com/office/drawing/2016/SVG/main" r:embed="rId5"/>
                </a:ext>
              </a:extLst>
            </a:blip>
            <a:stretch>
              <a:fillRect l="0" t="-156827" r="0" b="0"/>
            </a:stretch>
          </a:blipFill>
        </p:spPr>
      </p:sp>
      <p:sp>
        <p:nvSpPr>
          <p:cNvPr name="Freeform 4" id="4"/>
          <p:cNvSpPr/>
          <p:nvPr/>
        </p:nvSpPr>
        <p:spPr>
          <a:xfrm flipH="false" flipV="false" rot="0">
            <a:off x="2960006" y="1989663"/>
            <a:ext cx="12367988" cy="6307674"/>
          </a:xfrm>
          <a:custGeom>
            <a:avLst/>
            <a:gdLst/>
            <a:ahLst/>
            <a:cxnLst/>
            <a:rect r="r" b="b" t="t" l="l"/>
            <a:pathLst>
              <a:path h="6307674" w="12367988">
                <a:moveTo>
                  <a:pt x="0" y="0"/>
                </a:moveTo>
                <a:lnTo>
                  <a:pt x="12367988" y="0"/>
                </a:lnTo>
                <a:lnTo>
                  <a:pt x="12367988" y="6307674"/>
                </a:lnTo>
                <a:lnTo>
                  <a:pt x="0" y="63076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5" id="5"/>
          <p:cNvSpPr/>
          <p:nvPr/>
        </p:nvSpPr>
        <p:spPr>
          <a:xfrm flipH="false" flipV="false" rot="0">
            <a:off x="399753" y="5143500"/>
            <a:ext cx="4747171" cy="5703103"/>
          </a:xfrm>
          <a:custGeom>
            <a:avLst/>
            <a:gdLst/>
            <a:ahLst/>
            <a:cxnLst/>
            <a:rect r="r" b="b" t="t" l="l"/>
            <a:pathLst>
              <a:path h="5703103" w="4747171">
                <a:moveTo>
                  <a:pt x="0" y="0"/>
                </a:moveTo>
                <a:lnTo>
                  <a:pt x="4747171" y="0"/>
                </a:lnTo>
                <a:lnTo>
                  <a:pt x="4747171" y="5703103"/>
                </a:lnTo>
                <a:lnTo>
                  <a:pt x="0" y="5703103"/>
                </a:lnTo>
                <a:lnTo>
                  <a:pt x="0" y="0"/>
                </a:lnTo>
                <a:close/>
              </a:path>
            </a:pathLst>
          </a:custGeom>
          <a:blipFill>
            <a:blip r:embed="rId8">
              <a:extLst>
                <a:ext uri="{96DAC541-7B7A-43D3-8B79-37D633B846F1}">
                  <asvg:svgBlip xmlns:asvg="http://schemas.microsoft.com/office/drawing/2016/SVG/main" r:embed="rId9"/>
                </a:ext>
              </a:extLst>
            </a:blip>
            <a:stretch>
              <a:fillRect l="-63451" t="0" r="0" b="0"/>
            </a:stretch>
          </a:blipFill>
        </p:spPr>
      </p:sp>
      <p:sp>
        <p:nvSpPr>
          <p:cNvPr name="Freeform 6" id="6"/>
          <p:cNvSpPr/>
          <p:nvPr/>
        </p:nvSpPr>
        <p:spPr>
          <a:xfrm flipH="false" flipV="false" rot="0">
            <a:off x="16288925" y="8297337"/>
            <a:ext cx="1169901" cy="1332186"/>
          </a:xfrm>
          <a:custGeom>
            <a:avLst/>
            <a:gdLst/>
            <a:ahLst/>
            <a:cxnLst/>
            <a:rect r="r" b="b" t="t" l="l"/>
            <a:pathLst>
              <a:path h="1332186" w="1169901">
                <a:moveTo>
                  <a:pt x="0" y="0"/>
                </a:moveTo>
                <a:lnTo>
                  <a:pt x="1169902" y="0"/>
                </a:lnTo>
                <a:lnTo>
                  <a:pt x="1169902" y="1332185"/>
                </a:lnTo>
                <a:lnTo>
                  <a:pt x="0" y="13321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853479" y="829173"/>
            <a:ext cx="1345122" cy="1531712"/>
          </a:xfrm>
          <a:custGeom>
            <a:avLst/>
            <a:gdLst/>
            <a:ahLst/>
            <a:cxnLst/>
            <a:rect r="r" b="b" t="t" l="l"/>
            <a:pathLst>
              <a:path h="1531712" w="1345122">
                <a:moveTo>
                  <a:pt x="0" y="0"/>
                </a:moveTo>
                <a:lnTo>
                  <a:pt x="1345122" y="0"/>
                </a:lnTo>
                <a:lnTo>
                  <a:pt x="1345122" y="1531713"/>
                </a:lnTo>
                <a:lnTo>
                  <a:pt x="0" y="153171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6244489" y="1205303"/>
            <a:ext cx="859721" cy="978979"/>
          </a:xfrm>
          <a:custGeom>
            <a:avLst/>
            <a:gdLst/>
            <a:ahLst/>
            <a:cxnLst/>
            <a:rect r="r" b="b" t="t" l="l"/>
            <a:pathLst>
              <a:path h="978979" w="859721">
                <a:moveTo>
                  <a:pt x="0" y="0"/>
                </a:moveTo>
                <a:lnTo>
                  <a:pt x="859721" y="0"/>
                </a:lnTo>
                <a:lnTo>
                  <a:pt x="859721" y="978979"/>
                </a:lnTo>
                <a:lnTo>
                  <a:pt x="0" y="9789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9" id="9"/>
          <p:cNvGrpSpPr/>
          <p:nvPr/>
        </p:nvGrpSpPr>
        <p:grpSpPr>
          <a:xfrm rot="0">
            <a:off x="15661369" y="5665162"/>
            <a:ext cx="399053" cy="399053"/>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2" id="12"/>
          <p:cNvGrpSpPr/>
          <p:nvPr/>
        </p:nvGrpSpPr>
        <p:grpSpPr>
          <a:xfrm rot="0">
            <a:off x="17059773" y="3503305"/>
            <a:ext cx="399053" cy="399053"/>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4" id="14"/>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5" id="15"/>
          <p:cNvGrpSpPr/>
          <p:nvPr/>
        </p:nvGrpSpPr>
        <p:grpSpPr>
          <a:xfrm rot="0">
            <a:off x="5576344" y="829173"/>
            <a:ext cx="399053" cy="399053"/>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7" id="17"/>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8" id="18"/>
          <p:cNvGrpSpPr/>
          <p:nvPr/>
        </p:nvGrpSpPr>
        <p:grpSpPr>
          <a:xfrm rot="0">
            <a:off x="10456055" y="9058773"/>
            <a:ext cx="399053" cy="399053"/>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20" id="20"/>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21" id="21"/>
          <p:cNvSpPr/>
          <p:nvPr/>
        </p:nvSpPr>
        <p:spPr>
          <a:xfrm flipH="true" flipV="false" rot="0">
            <a:off x="12122533" y="6442480"/>
            <a:ext cx="4121956" cy="4943876"/>
          </a:xfrm>
          <a:custGeom>
            <a:avLst/>
            <a:gdLst/>
            <a:ahLst/>
            <a:cxnLst/>
            <a:rect r="r" b="b" t="t" l="l"/>
            <a:pathLst>
              <a:path h="4943876" w="4121956">
                <a:moveTo>
                  <a:pt x="4121956" y="0"/>
                </a:moveTo>
                <a:lnTo>
                  <a:pt x="0" y="0"/>
                </a:lnTo>
                <a:lnTo>
                  <a:pt x="0" y="4943876"/>
                </a:lnTo>
                <a:lnTo>
                  <a:pt x="4121956" y="4943876"/>
                </a:lnTo>
                <a:lnTo>
                  <a:pt x="4121956"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2" id="22"/>
          <p:cNvSpPr/>
          <p:nvPr/>
        </p:nvSpPr>
        <p:spPr>
          <a:xfrm flipH="false" flipV="false" rot="-5498069">
            <a:off x="8892969" y="5284951"/>
            <a:ext cx="502063" cy="3550970"/>
          </a:xfrm>
          <a:custGeom>
            <a:avLst/>
            <a:gdLst/>
            <a:ahLst/>
            <a:cxnLst/>
            <a:rect r="r" b="b" t="t" l="l"/>
            <a:pathLst>
              <a:path h="3550970" w="502063">
                <a:moveTo>
                  <a:pt x="0" y="0"/>
                </a:moveTo>
                <a:lnTo>
                  <a:pt x="502062" y="0"/>
                </a:lnTo>
                <a:lnTo>
                  <a:pt x="502062" y="3550970"/>
                </a:lnTo>
                <a:lnTo>
                  <a:pt x="0" y="3550970"/>
                </a:lnTo>
                <a:lnTo>
                  <a:pt x="0" y="0"/>
                </a:lnTo>
                <a:close/>
              </a:path>
            </a:pathLst>
          </a:custGeom>
          <a:blipFill>
            <a:blip r:embed="rId14">
              <a:extLst>
                <a:ext uri="{96DAC541-7B7A-43D3-8B79-37D633B846F1}">
                  <asvg:svgBlip xmlns:asvg="http://schemas.microsoft.com/office/drawing/2016/SVG/main" r:embed="rId15"/>
                </a:ext>
              </a:extLst>
            </a:blip>
            <a:stretch>
              <a:fillRect l="-229204" t="0" r="0" b="0"/>
            </a:stretch>
          </a:blipFill>
        </p:spPr>
      </p:sp>
      <p:grpSp>
        <p:nvGrpSpPr>
          <p:cNvPr name="Group 23" id="23"/>
          <p:cNvGrpSpPr/>
          <p:nvPr/>
        </p:nvGrpSpPr>
        <p:grpSpPr>
          <a:xfrm rot="0">
            <a:off x="1326514" y="4943973"/>
            <a:ext cx="399053" cy="399053"/>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25" id="25"/>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TextBox 26" id="26"/>
          <p:cNvSpPr txBox="true"/>
          <p:nvPr/>
        </p:nvSpPr>
        <p:spPr>
          <a:xfrm rot="0">
            <a:off x="4998071" y="4565333"/>
            <a:ext cx="8291857" cy="1565909"/>
          </a:xfrm>
          <a:prstGeom prst="rect">
            <a:avLst/>
          </a:prstGeom>
        </p:spPr>
        <p:txBody>
          <a:bodyPr anchor="t" rtlCol="false" tIns="0" lIns="0" bIns="0" rIns="0">
            <a:spAutoFit/>
          </a:bodyPr>
          <a:lstStyle/>
          <a:p>
            <a:pPr algn="ctr" marL="0" indent="0" lvl="0">
              <a:lnSpc>
                <a:spcPts val="10919"/>
              </a:lnSpc>
              <a:spcBef>
                <a:spcPct val="0"/>
              </a:spcBef>
            </a:pPr>
            <a:r>
              <a:rPr lang="en-US" sz="12999" spc="-389" strike="noStrike" u="none">
                <a:solidFill>
                  <a:srgbClr val="683E38"/>
                </a:solidFill>
                <a:latin typeface="Bobby Jones Soft"/>
                <a:ea typeface="Bobby Jones Soft"/>
                <a:cs typeface="Bobby Jones Soft"/>
                <a:sym typeface="Bobby Jones Soft"/>
              </a:rPr>
              <a:t>Thank You!</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grpSp>
        <p:nvGrpSpPr>
          <p:cNvPr name="Group 2" id="2"/>
          <p:cNvGrpSpPr/>
          <p:nvPr/>
        </p:nvGrpSpPr>
        <p:grpSpPr>
          <a:xfrm rot="0">
            <a:off x="1340457" y="9500220"/>
            <a:ext cx="6796745" cy="1405785"/>
            <a:chOff x="0" y="0"/>
            <a:chExt cx="1642909" cy="339806"/>
          </a:xfrm>
        </p:grpSpPr>
        <p:sp>
          <p:nvSpPr>
            <p:cNvPr name="Freeform 3" id="3"/>
            <p:cNvSpPr/>
            <p:nvPr/>
          </p:nvSpPr>
          <p:spPr>
            <a:xfrm flipH="false" flipV="false" rot="0">
              <a:off x="0" y="0"/>
              <a:ext cx="1642909" cy="339806"/>
            </a:xfrm>
            <a:custGeom>
              <a:avLst/>
              <a:gdLst/>
              <a:ahLst/>
              <a:cxnLst/>
              <a:rect r="r" b="b" t="t" l="l"/>
              <a:pathLst>
                <a:path h="339806" w="1642909">
                  <a:moveTo>
                    <a:pt x="821455" y="0"/>
                  </a:moveTo>
                  <a:cubicBezTo>
                    <a:pt x="367778" y="0"/>
                    <a:pt x="0" y="76068"/>
                    <a:pt x="0" y="169903"/>
                  </a:cubicBezTo>
                  <a:cubicBezTo>
                    <a:pt x="0" y="263738"/>
                    <a:pt x="367778" y="339806"/>
                    <a:pt x="821455" y="339806"/>
                  </a:cubicBezTo>
                  <a:cubicBezTo>
                    <a:pt x="1275131" y="339806"/>
                    <a:pt x="1642909" y="263738"/>
                    <a:pt x="1642909" y="169903"/>
                  </a:cubicBezTo>
                  <a:cubicBezTo>
                    <a:pt x="1642909" y="76068"/>
                    <a:pt x="1275131" y="0"/>
                    <a:pt x="821455" y="0"/>
                  </a:cubicBezTo>
                  <a:close/>
                </a:path>
              </a:pathLst>
            </a:custGeom>
            <a:solidFill>
              <a:srgbClr val="4D194F">
                <a:alpha val="37647"/>
              </a:srgbClr>
            </a:solidFill>
          </p:spPr>
        </p:sp>
        <p:sp>
          <p:nvSpPr>
            <p:cNvPr name="TextBox 4" id="4"/>
            <p:cNvSpPr txBox="true"/>
            <p:nvPr/>
          </p:nvSpPr>
          <p:spPr>
            <a:xfrm>
              <a:off x="154023" y="-15768"/>
              <a:ext cx="1334864" cy="323718"/>
            </a:xfrm>
            <a:prstGeom prst="rect">
              <a:avLst/>
            </a:prstGeom>
          </p:spPr>
          <p:txBody>
            <a:bodyPr anchor="ctr" rtlCol="false" tIns="50800" lIns="50800" bIns="50800" rIns="50800"/>
            <a:lstStyle/>
            <a:p>
              <a:pPr algn="ctr">
                <a:lnSpc>
                  <a:spcPts val="3662"/>
                </a:lnSpc>
              </a:pPr>
            </a:p>
          </p:txBody>
        </p:sp>
      </p:grpSp>
      <p:sp>
        <p:nvSpPr>
          <p:cNvPr name="Freeform 5" id="5"/>
          <p:cNvSpPr/>
          <p:nvPr/>
        </p:nvSpPr>
        <p:spPr>
          <a:xfrm flipH="false" flipV="false" rot="0">
            <a:off x="794874" y="9282009"/>
            <a:ext cx="7970533" cy="1623996"/>
          </a:xfrm>
          <a:custGeom>
            <a:avLst/>
            <a:gdLst/>
            <a:ahLst/>
            <a:cxnLst/>
            <a:rect r="r" b="b" t="t" l="l"/>
            <a:pathLst>
              <a:path h="1623996" w="7970533">
                <a:moveTo>
                  <a:pt x="0" y="0"/>
                </a:moveTo>
                <a:lnTo>
                  <a:pt x="7970533" y="0"/>
                </a:lnTo>
                <a:lnTo>
                  <a:pt x="7970533" y="1623996"/>
                </a:lnTo>
                <a:lnTo>
                  <a:pt x="0" y="16239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664434">
            <a:off x="13559512" y="3402481"/>
            <a:ext cx="6647475" cy="8296380"/>
          </a:xfrm>
          <a:custGeom>
            <a:avLst/>
            <a:gdLst/>
            <a:ahLst/>
            <a:cxnLst/>
            <a:rect r="r" b="b" t="t" l="l"/>
            <a:pathLst>
              <a:path h="8296380" w="6647475">
                <a:moveTo>
                  <a:pt x="0" y="0"/>
                </a:moveTo>
                <a:lnTo>
                  <a:pt x="6647475" y="0"/>
                </a:lnTo>
                <a:lnTo>
                  <a:pt x="6647475" y="8296381"/>
                </a:lnTo>
                <a:lnTo>
                  <a:pt x="0" y="829638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0">
            <a:off x="12824636" y="1028700"/>
            <a:ext cx="4236602" cy="4114800"/>
          </a:xfrm>
          <a:custGeom>
            <a:avLst/>
            <a:gdLst/>
            <a:ahLst/>
            <a:cxnLst/>
            <a:rect r="r" b="b" t="t" l="l"/>
            <a:pathLst>
              <a:path h="4114800" w="4236602">
                <a:moveTo>
                  <a:pt x="4236602" y="0"/>
                </a:moveTo>
                <a:lnTo>
                  <a:pt x="0" y="0"/>
                </a:lnTo>
                <a:lnTo>
                  <a:pt x="0" y="4114800"/>
                </a:lnTo>
                <a:lnTo>
                  <a:pt x="4236602" y="4114800"/>
                </a:lnTo>
                <a:lnTo>
                  <a:pt x="4236602"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5536119" y="6188655"/>
            <a:ext cx="2601083" cy="3311564"/>
          </a:xfrm>
          <a:custGeom>
            <a:avLst/>
            <a:gdLst/>
            <a:ahLst/>
            <a:cxnLst/>
            <a:rect r="r" b="b" t="t" l="l"/>
            <a:pathLst>
              <a:path h="3311564" w="2601083">
                <a:moveTo>
                  <a:pt x="0" y="0"/>
                </a:moveTo>
                <a:lnTo>
                  <a:pt x="2601083" y="0"/>
                </a:lnTo>
                <a:lnTo>
                  <a:pt x="2601083" y="3311565"/>
                </a:lnTo>
                <a:lnTo>
                  <a:pt x="0" y="331156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1793606" y="6875783"/>
            <a:ext cx="3742513" cy="2624437"/>
          </a:xfrm>
          <a:custGeom>
            <a:avLst/>
            <a:gdLst/>
            <a:ahLst/>
            <a:cxnLst/>
            <a:rect r="r" b="b" t="t" l="l"/>
            <a:pathLst>
              <a:path h="2624437" w="3742513">
                <a:moveTo>
                  <a:pt x="0" y="0"/>
                </a:moveTo>
                <a:lnTo>
                  <a:pt x="3742513" y="0"/>
                </a:lnTo>
                <a:lnTo>
                  <a:pt x="3742513" y="2624437"/>
                </a:lnTo>
                <a:lnTo>
                  <a:pt x="0" y="262443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0" id="10"/>
          <p:cNvGrpSpPr/>
          <p:nvPr/>
        </p:nvGrpSpPr>
        <p:grpSpPr>
          <a:xfrm rot="0">
            <a:off x="9390593" y="6317217"/>
            <a:ext cx="399053" cy="399053"/>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2" id="12"/>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3" id="13"/>
          <p:cNvGrpSpPr/>
          <p:nvPr/>
        </p:nvGrpSpPr>
        <p:grpSpPr>
          <a:xfrm rot="0">
            <a:off x="11617468" y="4943973"/>
            <a:ext cx="399053" cy="399053"/>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name="TextBox 15" id="15"/>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6" id="16"/>
          <p:cNvGrpSpPr/>
          <p:nvPr/>
        </p:nvGrpSpPr>
        <p:grpSpPr>
          <a:xfrm rot="0">
            <a:off x="16413510" y="8859247"/>
            <a:ext cx="399053" cy="399053"/>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8" id="18"/>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9" id="19"/>
          <p:cNvGrpSpPr/>
          <p:nvPr/>
        </p:nvGrpSpPr>
        <p:grpSpPr>
          <a:xfrm rot="0">
            <a:off x="16861711" y="1028700"/>
            <a:ext cx="399053" cy="399053"/>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21" id="21"/>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22" id="22"/>
          <p:cNvSpPr/>
          <p:nvPr/>
        </p:nvSpPr>
        <p:spPr>
          <a:xfrm flipH="false" flipV="false" rot="0">
            <a:off x="10014986" y="7677108"/>
            <a:ext cx="1417665" cy="1415893"/>
          </a:xfrm>
          <a:custGeom>
            <a:avLst/>
            <a:gdLst/>
            <a:ahLst/>
            <a:cxnLst/>
            <a:rect r="r" b="b" t="t" l="l"/>
            <a:pathLst>
              <a:path h="1415893" w="1417665">
                <a:moveTo>
                  <a:pt x="0" y="0"/>
                </a:moveTo>
                <a:lnTo>
                  <a:pt x="1417665" y="0"/>
                </a:lnTo>
                <a:lnTo>
                  <a:pt x="1417665" y="1415893"/>
                </a:lnTo>
                <a:lnTo>
                  <a:pt x="0" y="141589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cap="sq">
            <a:noFill/>
            <a:prstDash val="solid"/>
            <a:miter/>
          </a:ln>
        </p:spPr>
      </p:sp>
      <p:sp>
        <p:nvSpPr>
          <p:cNvPr name="Freeform 23" id="23"/>
          <p:cNvSpPr/>
          <p:nvPr/>
        </p:nvSpPr>
        <p:spPr>
          <a:xfrm flipH="false" flipV="false" rot="0">
            <a:off x="16241350" y="5941554"/>
            <a:ext cx="1240723" cy="1239172"/>
          </a:xfrm>
          <a:custGeom>
            <a:avLst/>
            <a:gdLst/>
            <a:ahLst/>
            <a:cxnLst/>
            <a:rect r="r" b="b" t="t" l="l"/>
            <a:pathLst>
              <a:path h="1239172" w="1240723">
                <a:moveTo>
                  <a:pt x="0" y="0"/>
                </a:moveTo>
                <a:lnTo>
                  <a:pt x="1240723" y="0"/>
                </a:lnTo>
                <a:lnTo>
                  <a:pt x="1240723" y="1239172"/>
                </a:lnTo>
                <a:lnTo>
                  <a:pt x="0" y="123917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cap="sq">
            <a:noFill/>
            <a:prstDash val="solid"/>
            <a:miter/>
          </a:ln>
        </p:spPr>
      </p:sp>
      <p:sp>
        <p:nvSpPr>
          <p:cNvPr name="Freeform 24" id="24"/>
          <p:cNvSpPr/>
          <p:nvPr/>
        </p:nvSpPr>
        <p:spPr>
          <a:xfrm flipH="false" flipV="false" rot="0">
            <a:off x="10879549" y="1079794"/>
            <a:ext cx="1592905" cy="1590914"/>
          </a:xfrm>
          <a:custGeom>
            <a:avLst/>
            <a:gdLst/>
            <a:ahLst/>
            <a:cxnLst/>
            <a:rect r="r" b="b" t="t" l="l"/>
            <a:pathLst>
              <a:path h="1590914" w="1592905">
                <a:moveTo>
                  <a:pt x="0" y="0"/>
                </a:moveTo>
                <a:lnTo>
                  <a:pt x="1592905" y="0"/>
                </a:lnTo>
                <a:lnTo>
                  <a:pt x="1592905" y="1590913"/>
                </a:lnTo>
                <a:lnTo>
                  <a:pt x="0" y="159091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cap="sq">
            <a:noFill/>
            <a:prstDash val="solid"/>
            <a:miter/>
          </a:ln>
        </p:spPr>
      </p:sp>
      <p:sp>
        <p:nvSpPr>
          <p:cNvPr name="Freeform 25" id="25"/>
          <p:cNvSpPr/>
          <p:nvPr/>
        </p:nvSpPr>
        <p:spPr>
          <a:xfrm flipH="false" flipV="false" rot="0">
            <a:off x="8765407" y="4585094"/>
            <a:ext cx="7867556" cy="4915125"/>
          </a:xfrm>
          <a:custGeom>
            <a:avLst/>
            <a:gdLst/>
            <a:ahLst/>
            <a:cxnLst/>
            <a:rect r="r" b="b" t="t" l="l"/>
            <a:pathLst>
              <a:path h="4915125" w="7867556">
                <a:moveTo>
                  <a:pt x="0" y="0"/>
                </a:moveTo>
                <a:lnTo>
                  <a:pt x="7867556" y="0"/>
                </a:lnTo>
                <a:lnTo>
                  <a:pt x="7867556" y="4915126"/>
                </a:lnTo>
                <a:lnTo>
                  <a:pt x="0" y="4915126"/>
                </a:lnTo>
                <a:lnTo>
                  <a:pt x="0" y="0"/>
                </a:lnTo>
                <a:close/>
              </a:path>
            </a:pathLst>
          </a:custGeom>
          <a:blipFill>
            <a:blip r:embed="rId15"/>
            <a:stretch>
              <a:fillRect l="0" t="0" r="0" b="0"/>
            </a:stretch>
          </a:blipFill>
        </p:spPr>
      </p:sp>
      <p:sp>
        <p:nvSpPr>
          <p:cNvPr name="TextBox 26" id="26"/>
          <p:cNvSpPr txBox="true"/>
          <p:nvPr/>
        </p:nvSpPr>
        <p:spPr>
          <a:xfrm rot="0">
            <a:off x="1028700" y="1201784"/>
            <a:ext cx="7502881" cy="1445263"/>
          </a:xfrm>
          <a:prstGeom prst="rect">
            <a:avLst/>
          </a:prstGeom>
        </p:spPr>
        <p:txBody>
          <a:bodyPr anchor="t" rtlCol="false" tIns="0" lIns="0" bIns="0" rIns="0">
            <a:spAutoFit/>
          </a:bodyPr>
          <a:lstStyle/>
          <a:p>
            <a:pPr algn="l" marL="0" indent="0" lvl="0">
              <a:lnSpc>
                <a:spcPts val="9620"/>
              </a:lnSpc>
              <a:spcBef>
                <a:spcPct val="0"/>
              </a:spcBef>
            </a:pPr>
            <a:r>
              <a:rPr lang="en-US" sz="13000" spc="-390">
                <a:solidFill>
                  <a:srgbClr val="683E38"/>
                </a:solidFill>
                <a:latin typeface="Bobby Jones Soft"/>
                <a:ea typeface="Bobby Jones Soft"/>
                <a:cs typeface="Bobby Jones Soft"/>
                <a:sym typeface="Bobby Jones Soft"/>
              </a:rPr>
              <a:t>Mind Style</a:t>
            </a:r>
          </a:p>
        </p:txBody>
      </p:sp>
      <p:sp>
        <p:nvSpPr>
          <p:cNvPr name="TextBox 27" id="27"/>
          <p:cNvSpPr txBox="true"/>
          <p:nvPr/>
        </p:nvSpPr>
        <p:spPr>
          <a:xfrm rot="0">
            <a:off x="1028700" y="2831788"/>
            <a:ext cx="10310110" cy="2295525"/>
          </a:xfrm>
          <a:prstGeom prst="rect">
            <a:avLst/>
          </a:prstGeom>
        </p:spPr>
        <p:txBody>
          <a:bodyPr anchor="t" rtlCol="false" tIns="0" lIns="0" bIns="0" rIns="0">
            <a:spAutoFit/>
          </a:bodyPr>
          <a:lstStyle/>
          <a:p>
            <a:pPr algn="l">
              <a:lnSpc>
                <a:spcPts val="3600"/>
              </a:lnSpc>
            </a:pPr>
            <a:r>
              <a:rPr lang="en-US" sz="3000" b="true">
                <a:solidFill>
                  <a:srgbClr val="683E38"/>
                </a:solidFill>
                <a:latin typeface="Quicksand Semi-Bold"/>
                <a:ea typeface="Quicksand Semi-Bold"/>
                <a:cs typeface="Quicksand Semi-Bold"/>
                <a:sym typeface="Quicksand Semi-Bold"/>
              </a:rPr>
              <a:t>Anthony Gregorc</a:t>
            </a:r>
          </a:p>
          <a:p>
            <a:pPr algn="l" marL="647700" indent="-323850" lvl="1">
              <a:lnSpc>
                <a:spcPts val="3600"/>
              </a:lnSpc>
              <a:buAutoNum type="arabicPeriod" startAt="1"/>
            </a:pPr>
            <a:r>
              <a:rPr lang="en-US" b="true" sz="3000">
                <a:solidFill>
                  <a:srgbClr val="683E38"/>
                </a:solidFill>
                <a:latin typeface="Quicksand Semi-Bold"/>
                <a:ea typeface="Quicksand Semi-Bold"/>
                <a:cs typeface="Quicksand Semi-Bold"/>
                <a:sym typeface="Quicksand Semi-Bold"/>
              </a:rPr>
              <a:t>Concrete sequential</a:t>
            </a:r>
          </a:p>
          <a:p>
            <a:pPr algn="l" marL="647700" indent="-323850" lvl="1">
              <a:lnSpc>
                <a:spcPts val="3600"/>
              </a:lnSpc>
              <a:buAutoNum type="arabicPeriod" startAt="1"/>
            </a:pPr>
            <a:r>
              <a:rPr lang="en-US" b="true" sz="3000">
                <a:solidFill>
                  <a:srgbClr val="683E38"/>
                </a:solidFill>
                <a:latin typeface="Quicksand Semi-Bold"/>
                <a:ea typeface="Quicksand Semi-Bold"/>
                <a:cs typeface="Quicksand Semi-Bold"/>
                <a:sym typeface="Quicksand Semi-Bold"/>
              </a:rPr>
              <a:t>Concrete random</a:t>
            </a:r>
          </a:p>
          <a:p>
            <a:pPr algn="l" marL="647700" indent="-323850" lvl="1">
              <a:lnSpc>
                <a:spcPts val="3600"/>
              </a:lnSpc>
              <a:buAutoNum type="arabicPeriod" startAt="1"/>
            </a:pPr>
            <a:r>
              <a:rPr lang="en-US" b="true" sz="3000">
                <a:solidFill>
                  <a:srgbClr val="683E38"/>
                </a:solidFill>
                <a:latin typeface="Quicksand Semi-Bold"/>
                <a:ea typeface="Quicksand Semi-Bold"/>
                <a:cs typeface="Quicksand Semi-Bold"/>
                <a:sym typeface="Quicksand Semi-Bold"/>
              </a:rPr>
              <a:t>Abstract sequential</a:t>
            </a:r>
          </a:p>
          <a:p>
            <a:pPr algn="l" marL="647700" indent="-323850" lvl="1">
              <a:lnSpc>
                <a:spcPts val="3600"/>
              </a:lnSpc>
              <a:buAutoNum type="arabicPeriod" startAt="1"/>
            </a:pPr>
            <a:r>
              <a:rPr lang="en-US" b="true" sz="3000">
                <a:solidFill>
                  <a:srgbClr val="683E38"/>
                </a:solidFill>
                <a:latin typeface="Quicksand Semi-Bold"/>
                <a:ea typeface="Quicksand Semi-Bold"/>
                <a:cs typeface="Quicksand Semi-Bold"/>
                <a:sym typeface="Quicksand Semi-Bold"/>
              </a:rPr>
              <a:t>Abstract random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sp>
        <p:nvSpPr>
          <p:cNvPr name="Freeform 2" id="2"/>
          <p:cNvSpPr/>
          <p:nvPr/>
        </p:nvSpPr>
        <p:spPr>
          <a:xfrm flipH="false" flipV="false" rot="0">
            <a:off x="-2762589" y="1311185"/>
            <a:ext cx="13101930" cy="7664629"/>
          </a:xfrm>
          <a:custGeom>
            <a:avLst/>
            <a:gdLst/>
            <a:ahLst/>
            <a:cxnLst/>
            <a:rect r="r" b="b" t="t" l="l"/>
            <a:pathLst>
              <a:path h="7664629" w="13101930">
                <a:moveTo>
                  <a:pt x="0" y="0"/>
                </a:moveTo>
                <a:lnTo>
                  <a:pt x="13101930" y="0"/>
                </a:lnTo>
                <a:lnTo>
                  <a:pt x="13101930" y="7664630"/>
                </a:lnTo>
                <a:lnTo>
                  <a:pt x="0" y="76646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047800" y="921036"/>
            <a:ext cx="4526480" cy="6620081"/>
          </a:xfrm>
          <a:custGeom>
            <a:avLst/>
            <a:gdLst/>
            <a:ahLst/>
            <a:cxnLst/>
            <a:rect r="r" b="b" t="t" l="l"/>
            <a:pathLst>
              <a:path h="6620081" w="4526480">
                <a:moveTo>
                  <a:pt x="0" y="0"/>
                </a:moveTo>
                <a:lnTo>
                  <a:pt x="4526480" y="0"/>
                </a:lnTo>
                <a:lnTo>
                  <a:pt x="4526480" y="6620081"/>
                </a:lnTo>
                <a:lnTo>
                  <a:pt x="0" y="66200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9482222" y="2967629"/>
            <a:ext cx="5167040" cy="12016372"/>
          </a:xfrm>
          <a:custGeom>
            <a:avLst/>
            <a:gdLst/>
            <a:ahLst/>
            <a:cxnLst/>
            <a:rect r="r" b="b" t="t" l="l"/>
            <a:pathLst>
              <a:path h="12016372" w="5167040">
                <a:moveTo>
                  <a:pt x="5167040" y="0"/>
                </a:moveTo>
                <a:lnTo>
                  <a:pt x="0" y="0"/>
                </a:lnTo>
                <a:lnTo>
                  <a:pt x="0" y="12016372"/>
                </a:lnTo>
                <a:lnTo>
                  <a:pt x="5167040" y="12016372"/>
                </a:lnTo>
                <a:lnTo>
                  <a:pt x="516704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5092523" y="8975815"/>
            <a:ext cx="5941949" cy="4114800"/>
          </a:xfrm>
          <a:custGeom>
            <a:avLst/>
            <a:gdLst/>
            <a:ahLst/>
            <a:cxnLst/>
            <a:rect r="r" b="b" t="t" l="l"/>
            <a:pathLst>
              <a:path h="4114800" w="5941949">
                <a:moveTo>
                  <a:pt x="0" y="0"/>
                </a:moveTo>
                <a:lnTo>
                  <a:pt x="5941949" y="0"/>
                </a:lnTo>
                <a:lnTo>
                  <a:pt x="594194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6" id="6"/>
          <p:cNvGrpSpPr/>
          <p:nvPr/>
        </p:nvGrpSpPr>
        <p:grpSpPr>
          <a:xfrm rot="0">
            <a:off x="15092523" y="8058939"/>
            <a:ext cx="399053" cy="399053"/>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9" id="9"/>
          <p:cNvGrpSpPr/>
          <p:nvPr/>
        </p:nvGrpSpPr>
        <p:grpSpPr>
          <a:xfrm rot="0">
            <a:off x="10813036" y="2532689"/>
            <a:ext cx="399053" cy="399053"/>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2" id="12"/>
          <p:cNvGrpSpPr/>
          <p:nvPr/>
        </p:nvGrpSpPr>
        <p:grpSpPr>
          <a:xfrm rot="0">
            <a:off x="17059773" y="1928734"/>
            <a:ext cx="399053" cy="399053"/>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name="TextBox 14" id="14"/>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TextBox 15" id="15"/>
          <p:cNvSpPr txBox="true"/>
          <p:nvPr/>
        </p:nvSpPr>
        <p:spPr>
          <a:xfrm rot="0">
            <a:off x="1028700" y="2042683"/>
            <a:ext cx="7803878" cy="2171700"/>
          </a:xfrm>
          <a:prstGeom prst="rect">
            <a:avLst/>
          </a:prstGeom>
        </p:spPr>
        <p:txBody>
          <a:bodyPr anchor="t" rtlCol="false" tIns="0" lIns="0" bIns="0" rIns="0">
            <a:spAutoFit/>
          </a:bodyPr>
          <a:lstStyle/>
          <a:p>
            <a:pPr algn="l" marL="0" indent="0" lvl="0">
              <a:lnSpc>
                <a:spcPts val="8100"/>
              </a:lnSpc>
            </a:pPr>
            <a:r>
              <a:rPr lang="en-US" sz="9000" spc="-270">
                <a:solidFill>
                  <a:srgbClr val="683E38"/>
                </a:solidFill>
                <a:latin typeface="Bobby Jones Soft"/>
                <a:ea typeface="Bobby Jones Soft"/>
                <a:cs typeface="Bobby Jones Soft"/>
                <a:sym typeface="Bobby Jones Soft"/>
              </a:rPr>
              <a:t>Your Average Class</a:t>
            </a:r>
          </a:p>
        </p:txBody>
      </p:sp>
      <p:sp>
        <p:nvSpPr>
          <p:cNvPr name="TextBox 16" id="16"/>
          <p:cNvSpPr txBox="true"/>
          <p:nvPr/>
        </p:nvSpPr>
        <p:spPr>
          <a:xfrm rot="0">
            <a:off x="1028700" y="4391814"/>
            <a:ext cx="8453522" cy="3667125"/>
          </a:xfrm>
          <a:prstGeom prst="rect">
            <a:avLst/>
          </a:prstGeom>
        </p:spPr>
        <p:txBody>
          <a:bodyPr anchor="t" rtlCol="false" tIns="0" lIns="0" bIns="0" rIns="0">
            <a:spAutoFit/>
          </a:bodyPr>
          <a:lstStyle/>
          <a:p>
            <a:pPr algn="l">
              <a:lnSpc>
                <a:spcPts val="3600"/>
              </a:lnSpc>
            </a:pPr>
            <a:r>
              <a:rPr lang="en-US" sz="3000" b="true">
                <a:solidFill>
                  <a:srgbClr val="683E38"/>
                </a:solidFill>
                <a:latin typeface="Quicksand Semi-Bold"/>
                <a:ea typeface="Quicksand Semi-Bold"/>
                <a:cs typeface="Quicksand Semi-Bold"/>
                <a:sym typeface="Quicksand Semi-Bold"/>
              </a:rPr>
              <a:t>32 students in an average class</a:t>
            </a:r>
          </a:p>
          <a:p>
            <a:pPr algn="l" marL="647700" indent="-323850" lvl="1">
              <a:lnSpc>
                <a:spcPts val="3600"/>
              </a:lnSpc>
              <a:buFont typeface="Arial"/>
              <a:buChar char="•"/>
            </a:pPr>
            <a:r>
              <a:rPr lang="en-US" b="true" sz="3000">
                <a:solidFill>
                  <a:srgbClr val="683E38"/>
                </a:solidFill>
                <a:latin typeface="Quicksand Semi-Bold"/>
                <a:ea typeface="Quicksand Semi-Bold"/>
                <a:cs typeface="Quicksand Semi-Bold"/>
                <a:sym typeface="Quicksand Semi-Bold"/>
              </a:rPr>
              <a:t>4 on an IEP</a:t>
            </a:r>
          </a:p>
          <a:p>
            <a:pPr algn="l" marL="647700" indent="-323850" lvl="1">
              <a:lnSpc>
                <a:spcPts val="3600"/>
              </a:lnSpc>
              <a:buFont typeface="Arial"/>
              <a:buChar char="•"/>
            </a:pPr>
            <a:r>
              <a:rPr lang="en-US" b="true" sz="3000">
                <a:solidFill>
                  <a:srgbClr val="683E38"/>
                </a:solidFill>
                <a:latin typeface="Quicksand Semi-Bold"/>
                <a:ea typeface="Quicksand Semi-Bold"/>
                <a:cs typeface="Quicksand Semi-Bold"/>
                <a:sym typeface="Quicksand Semi-Bold"/>
              </a:rPr>
              <a:t>4 need to be on an IEP</a:t>
            </a:r>
          </a:p>
          <a:p>
            <a:pPr algn="l" marL="647700" indent="-323850" lvl="1">
              <a:lnSpc>
                <a:spcPts val="3600"/>
              </a:lnSpc>
              <a:buFont typeface="Arial"/>
              <a:buChar char="•"/>
            </a:pPr>
            <a:r>
              <a:rPr lang="en-US" b="true" sz="3000">
                <a:solidFill>
                  <a:srgbClr val="683E38"/>
                </a:solidFill>
                <a:latin typeface="Quicksand Semi-Bold"/>
                <a:ea typeface="Quicksand Semi-Bold"/>
                <a:cs typeface="Quicksand Semi-Bold"/>
                <a:sym typeface="Quicksand Semi-Bold"/>
              </a:rPr>
              <a:t>8 visual learners</a:t>
            </a:r>
          </a:p>
          <a:p>
            <a:pPr algn="l" marL="647700" indent="-323850" lvl="1">
              <a:lnSpc>
                <a:spcPts val="3600"/>
              </a:lnSpc>
              <a:buFont typeface="Arial"/>
              <a:buChar char="•"/>
            </a:pPr>
            <a:r>
              <a:rPr lang="en-US" b="true" sz="3000">
                <a:solidFill>
                  <a:srgbClr val="683E38"/>
                </a:solidFill>
                <a:latin typeface="Quicksand Semi-Bold"/>
                <a:ea typeface="Quicksand Semi-Bold"/>
                <a:cs typeface="Quicksand Semi-Bold"/>
                <a:sym typeface="Quicksand Semi-Bold"/>
              </a:rPr>
              <a:t>7 auditory learners</a:t>
            </a:r>
          </a:p>
          <a:p>
            <a:pPr algn="l" marL="647700" indent="-323850" lvl="1">
              <a:lnSpc>
                <a:spcPts val="3600"/>
              </a:lnSpc>
              <a:buFont typeface="Arial"/>
              <a:buChar char="•"/>
            </a:pPr>
            <a:r>
              <a:rPr lang="en-US" b="true" sz="3000">
                <a:solidFill>
                  <a:srgbClr val="683E38"/>
                </a:solidFill>
                <a:latin typeface="Quicksand Semi-Bold"/>
                <a:ea typeface="Quicksand Semi-Bold"/>
                <a:cs typeface="Quicksand Semi-Bold"/>
                <a:sym typeface="Quicksand Semi-Bold"/>
              </a:rPr>
              <a:t>18 tactile learners</a:t>
            </a:r>
          </a:p>
          <a:p>
            <a:pPr algn="l">
              <a:lnSpc>
                <a:spcPts val="3600"/>
              </a:lnSpc>
            </a:pPr>
          </a:p>
          <a:p>
            <a:pPr algn="l">
              <a:lnSpc>
                <a:spcPts val="3600"/>
              </a:lnSpc>
            </a:pPr>
            <a:r>
              <a:rPr lang="en-US" b="true" sz="3000">
                <a:solidFill>
                  <a:srgbClr val="683E38"/>
                </a:solidFill>
                <a:latin typeface="Quicksand Semi-Bold"/>
                <a:ea typeface="Quicksand Semi-Bold"/>
                <a:cs typeface="Quicksand Semi-Bold"/>
                <a:sym typeface="Quicksand Semi-Bold"/>
              </a:rPr>
              <a:t>Most teachers are visual/auditory learners</a:t>
            </a:r>
          </a:p>
        </p:txBody>
      </p:sp>
      <p:sp>
        <p:nvSpPr>
          <p:cNvPr name="Freeform 17" id="17"/>
          <p:cNvSpPr/>
          <p:nvPr/>
        </p:nvSpPr>
        <p:spPr>
          <a:xfrm flipH="false" flipV="false" rot="0">
            <a:off x="9220131" y="736874"/>
            <a:ext cx="1592905" cy="1590914"/>
          </a:xfrm>
          <a:custGeom>
            <a:avLst/>
            <a:gdLst/>
            <a:ahLst/>
            <a:cxnLst/>
            <a:rect r="r" b="b" t="t" l="l"/>
            <a:pathLst>
              <a:path h="1590914" w="1592905">
                <a:moveTo>
                  <a:pt x="0" y="0"/>
                </a:moveTo>
                <a:lnTo>
                  <a:pt x="1592905" y="0"/>
                </a:lnTo>
                <a:lnTo>
                  <a:pt x="1592905" y="1590913"/>
                </a:lnTo>
                <a:lnTo>
                  <a:pt x="0" y="159091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18" id="18"/>
          <p:cNvSpPr/>
          <p:nvPr/>
        </p:nvSpPr>
        <p:spPr>
          <a:xfrm flipH="false" flipV="false" rot="0">
            <a:off x="17491548" y="4231076"/>
            <a:ext cx="1592905" cy="1590914"/>
          </a:xfrm>
          <a:custGeom>
            <a:avLst/>
            <a:gdLst/>
            <a:ahLst/>
            <a:cxnLst/>
            <a:rect r="r" b="b" t="t" l="l"/>
            <a:pathLst>
              <a:path h="1590914" w="1592905">
                <a:moveTo>
                  <a:pt x="0" y="0"/>
                </a:moveTo>
                <a:lnTo>
                  <a:pt x="1592904" y="0"/>
                </a:lnTo>
                <a:lnTo>
                  <a:pt x="1592904" y="1590914"/>
                </a:lnTo>
                <a:lnTo>
                  <a:pt x="0" y="159091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grpSp>
        <p:nvGrpSpPr>
          <p:cNvPr name="Group 2" id="2"/>
          <p:cNvGrpSpPr/>
          <p:nvPr/>
        </p:nvGrpSpPr>
        <p:grpSpPr>
          <a:xfrm rot="0">
            <a:off x="-1883516" y="7557574"/>
            <a:ext cx="22055031" cy="968163"/>
            <a:chOff x="0" y="0"/>
            <a:chExt cx="5808733" cy="254989"/>
          </a:xfrm>
        </p:grpSpPr>
        <p:sp>
          <p:nvSpPr>
            <p:cNvPr name="Freeform 3" id="3"/>
            <p:cNvSpPr/>
            <p:nvPr/>
          </p:nvSpPr>
          <p:spPr>
            <a:xfrm flipH="false" flipV="false" rot="0">
              <a:off x="0" y="0"/>
              <a:ext cx="5808733" cy="254989"/>
            </a:xfrm>
            <a:custGeom>
              <a:avLst/>
              <a:gdLst/>
              <a:ahLst/>
              <a:cxnLst/>
              <a:rect r="r" b="b" t="t" l="l"/>
              <a:pathLst>
                <a:path h="254989" w="5808733">
                  <a:moveTo>
                    <a:pt x="17902" y="0"/>
                  </a:moveTo>
                  <a:lnTo>
                    <a:pt x="5790830" y="0"/>
                  </a:lnTo>
                  <a:cubicBezTo>
                    <a:pt x="5800718" y="0"/>
                    <a:pt x="5808733" y="8015"/>
                    <a:pt x="5808733" y="17902"/>
                  </a:cubicBezTo>
                  <a:lnTo>
                    <a:pt x="5808733" y="237087"/>
                  </a:lnTo>
                  <a:cubicBezTo>
                    <a:pt x="5808733" y="241835"/>
                    <a:pt x="5806846" y="246389"/>
                    <a:pt x="5803489" y="249746"/>
                  </a:cubicBezTo>
                  <a:cubicBezTo>
                    <a:pt x="5800132" y="253103"/>
                    <a:pt x="5795578" y="254989"/>
                    <a:pt x="5790830" y="254989"/>
                  </a:cubicBezTo>
                  <a:lnTo>
                    <a:pt x="17902" y="254989"/>
                  </a:lnTo>
                  <a:cubicBezTo>
                    <a:pt x="13154" y="254989"/>
                    <a:pt x="8601" y="253103"/>
                    <a:pt x="5243" y="249746"/>
                  </a:cubicBezTo>
                  <a:cubicBezTo>
                    <a:pt x="1886" y="246389"/>
                    <a:pt x="0" y="241835"/>
                    <a:pt x="0" y="237087"/>
                  </a:cubicBezTo>
                  <a:lnTo>
                    <a:pt x="0" y="17902"/>
                  </a:lnTo>
                  <a:cubicBezTo>
                    <a:pt x="0" y="13154"/>
                    <a:pt x="1886" y="8601"/>
                    <a:pt x="5243" y="5243"/>
                  </a:cubicBezTo>
                  <a:cubicBezTo>
                    <a:pt x="8601" y="1886"/>
                    <a:pt x="13154" y="0"/>
                    <a:pt x="17902" y="0"/>
                  </a:cubicBezTo>
                  <a:close/>
                </a:path>
              </a:pathLst>
            </a:custGeom>
            <a:solidFill>
              <a:srgbClr val="FCF5ED"/>
            </a:solidFill>
          </p:spPr>
        </p:sp>
        <p:sp>
          <p:nvSpPr>
            <p:cNvPr name="TextBox 4" id="4"/>
            <p:cNvSpPr txBox="true"/>
            <p:nvPr/>
          </p:nvSpPr>
          <p:spPr>
            <a:xfrm>
              <a:off x="0" y="-47625"/>
              <a:ext cx="5808733" cy="302614"/>
            </a:xfrm>
            <a:prstGeom prst="rect">
              <a:avLst/>
            </a:prstGeom>
          </p:spPr>
          <p:txBody>
            <a:bodyPr anchor="ctr" rtlCol="false" tIns="50800" lIns="50800" bIns="50800" rIns="50800"/>
            <a:lstStyle/>
            <a:p>
              <a:pPr algn="ctr">
                <a:lnSpc>
                  <a:spcPts val="3662"/>
                </a:lnSpc>
              </a:pPr>
            </a:p>
          </p:txBody>
        </p:sp>
      </p:grpSp>
      <p:sp>
        <p:nvSpPr>
          <p:cNvPr name="Freeform 5" id="5"/>
          <p:cNvSpPr/>
          <p:nvPr/>
        </p:nvSpPr>
        <p:spPr>
          <a:xfrm flipH="false" flipV="false" rot="0">
            <a:off x="-1439700" y="8296505"/>
            <a:ext cx="20784661" cy="2154824"/>
          </a:xfrm>
          <a:custGeom>
            <a:avLst/>
            <a:gdLst/>
            <a:ahLst/>
            <a:cxnLst/>
            <a:rect r="r" b="b" t="t" l="l"/>
            <a:pathLst>
              <a:path h="2154824" w="20784661">
                <a:moveTo>
                  <a:pt x="0" y="0"/>
                </a:moveTo>
                <a:lnTo>
                  <a:pt x="20784660" y="0"/>
                </a:lnTo>
                <a:lnTo>
                  <a:pt x="20784660" y="2154824"/>
                </a:lnTo>
                <a:lnTo>
                  <a:pt x="0" y="2154824"/>
                </a:lnTo>
                <a:lnTo>
                  <a:pt x="0" y="0"/>
                </a:lnTo>
                <a:close/>
              </a:path>
            </a:pathLst>
          </a:custGeom>
          <a:blipFill>
            <a:blip r:embed="rId2">
              <a:extLst>
                <a:ext uri="{96DAC541-7B7A-43D3-8B79-37D633B846F1}">
                  <asvg:svgBlip xmlns:asvg="http://schemas.microsoft.com/office/drawing/2016/SVG/main" r:embed="rId3"/>
                </a:ext>
              </a:extLst>
            </a:blip>
            <a:stretch>
              <a:fillRect l="-266" t="-10780" r="0" b="0"/>
            </a:stretch>
          </a:blipFill>
        </p:spPr>
      </p:sp>
      <p:sp>
        <p:nvSpPr>
          <p:cNvPr name="Freeform 6" id="6"/>
          <p:cNvSpPr/>
          <p:nvPr/>
        </p:nvSpPr>
        <p:spPr>
          <a:xfrm flipH="false" flipV="false" rot="0">
            <a:off x="14008567" y="2446229"/>
            <a:ext cx="3069338" cy="9378533"/>
          </a:xfrm>
          <a:custGeom>
            <a:avLst/>
            <a:gdLst/>
            <a:ahLst/>
            <a:cxnLst/>
            <a:rect r="r" b="b" t="t" l="l"/>
            <a:pathLst>
              <a:path h="9378533" w="3069338">
                <a:moveTo>
                  <a:pt x="0" y="0"/>
                </a:moveTo>
                <a:lnTo>
                  <a:pt x="3069338" y="0"/>
                </a:lnTo>
                <a:lnTo>
                  <a:pt x="3069338" y="9378533"/>
                </a:lnTo>
                <a:lnTo>
                  <a:pt x="0" y="93785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7047037" y="8000969"/>
            <a:ext cx="15297756" cy="5312493"/>
          </a:xfrm>
          <a:custGeom>
            <a:avLst/>
            <a:gdLst/>
            <a:ahLst/>
            <a:cxnLst/>
            <a:rect r="r" b="b" t="t" l="l"/>
            <a:pathLst>
              <a:path h="5312493" w="15297756">
                <a:moveTo>
                  <a:pt x="0" y="0"/>
                </a:moveTo>
                <a:lnTo>
                  <a:pt x="15297756" y="0"/>
                </a:lnTo>
                <a:lnTo>
                  <a:pt x="15297756" y="5312494"/>
                </a:lnTo>
                <a:lnTo>
                  <a:pt x="0" y="53124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0610026" y="7240945"/>
            <a:ext cx="7315200" cy="3666744"/>
          </a:xfrm>
          <a:custGeom>
            <a:avLst/>
            <a:gdLst/>
            <a:ahLst/>
            <a:cxnLst/>
            <a:rect r="r" b="b" t="t" l="l"/>
            <a:pathLst>
              <a:path h="3666744" w="7315200">
                <a:moveTo>
                  <a:pt x="0" y="0"/>
                </a:moveTo>
                <a:lnTo>
                  <a:pt x="7315200" y="0"/>
                </a:lnTo>
                <a:lnTo>
                  <a:pt x="7315200" y="3666744"/>
                </a:lnTo>
                <a:lnTo>
                  <a:pt x="0" y="366674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1899454" y="4177008"/>
            <a:ext cx="4736344" cy="3380565"/>
          </a:xfrm>
          <a:custGeom>
            <a:avLst/>
            <a:gdLst/>
            <a:ahLst/>
            <a:cxnLst/>
            <a:rect r="r" b="b" t="t" l="l"/>
            <a:pathLst>
              <a:path h="3380565" w="4736344">
                <a:moveTo>
                  <a:pt x="0" y="0"/>
                </a:moveTo>
                <a:lnTo>
                  <a:pt x="4736344" y="0"/>
                </a:lnTo>
                <a:lnTo>
                  <a:pt x="4736344" y="3380566"/>
                </a:lnTo>
                <a:lnTo>
                  <a:pt x="0" y="338056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8008826" y="8041655"/>
            <a:ext cx="2454332" cy="1638266"/>
          </a:xfrm>
          <a:custGeom>
            <a:avLst/>
            <a:gdLst/>
            <a:ahLst/>
            <a:cxnLst/>
            <a:rect r="r" b="b" t="t" l="l"/>
            <a:pathLst>
              <a:path h="1638266" w="2454332">
                <a:moveTo>
                  <a:pt x="0" y="0"/>
                </a:moveTo>
                <a:lnTo>
                  <a:pt x="2454331" y="0"/>
                </a:lnTo>
                <a:lnTo>
                  <a:pt x="2454331" y="1638266"/>
                </a:lnTo>
                <a:lnTo>
                  <a:pt x="0" y="163826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true" flipV="false" rot="0">
            <a:off x="2888497" y="2948478"/>
            <a:ext cx="5742351" cy="5577259"/>
          </a:xfrm>
          <a:custGeom>
            <a:avLst/>
            <a:gdLst/>
            <a:ahLst/>
            <a:cxnLst/>
            <a:rect r="r" b="b" t="t" l="l"/>
            <a:pathLst>
              <a:path h="5577259" w="5742351">
                <a:moveTo>
                  <a:pt x="5742351" y="0"/>
                </a:moveTo>
                <a:lnTo>
                  <a:pt x="0" y="0"/>
                </a:lnTo>
                <a:lnTo>
                  <a:pt x="0" y="5577259"/>
                </a:lnTo>
                <a:lnTo>
                  <a:pt x="5742351" y="5577259"/>
                </a:lnTo>
                <a:lnTo>
                  <a:pt x="5742351"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2" id="12"/>
          <p:cNvSpPr txBox="true"/>
          <p:nvPr/>
        </p:nvSpPr>
        <p:spPr>
          <a:xfrm rot="0">
            <a:off x="1028700" y="1594353"/>
            <a:ext cx="8574991" cy="1445259"/>
          </a:xfrm>
          <a:prstGeom prst="rect">
            <a:avLst/>
          </a:prstGeom>
        </p:spPr>
        <p:txBody>
          <a:bodyPr anchor="t" rtlCol="false" tIns="0" lIns="0" bIns="0" rIns="0">
            <a:spAutoFit/>
          </a:bodyPr>
          <a:lstStyle/>
          <a:p>
            <a:pPr algn="l" marL="0" indent="0" lvl="0">
              <a:lnSpc>
                <a:spcPts val="9619"/>
              </a:lnSpc>
              <a:spcBef>
                <a:spcPct val="0"/>
              </a:spcBef>
            </a:pPr>
            <a:r>
              <a:rPr lang="en-US" sz="12999" spc="-389">
                <a:solidFill>
                  <a:srgbClr val="683E38"/>
                </a:solidFill>
                <a:latin typeface="Bobby Jones Soft"/>
                <a:ea typeface="Bobby Jones Soft"/>
                <a:cs typeface="Bobby Jones Soft"/>
                <a:sym typeface="Bobby Jones Soft"/>
              </a:rPr>
              <a:t>The Problem</a:t>
            </a:r>
          </a:p>
        </p:txBody>
      </p:sp>
      <p:sp>
        <p:nvSpPr>
          <p:cNvPr name="Freeform 13" id="13"/>
          <p:cNvSpPr/>
          <p:nvPr/>
        </p:nvSpPr>
        <p:spPr>
          <a:xfrm flipH="false" flipV="false" rot="0">
            <a:off x="-1548286" y="6601157"/>
            <a:ext cx="4117237" cy="4946320"/>
          </a:xfrm>
          <a:custGeom>
            <a:avLst/>
            <a:gdLst/>
            <a:ahLst/>
            <a:cxnLst/>
            <a:rect r="r" b="b" t="t" l="l"/>
            <a:pathLst>
              <a:path h="4946320" w="4117237">
                <a:moveTo>
                  <a:pt x="0" y="0"/>
                </a:moveTo>
                <a:lnTo>
                  <a:pt x="4117237" y="0"/>
                </a:lnTo>
                <a:lnTo>
                  <a:pt x="4117237" y="4946320"/>
                </a:lnTo>
                <a:lnTo>
                  <a:pt x="0" y="4946320"/>
                </a:lnTo>
                <a:lnTo>
                  <a:pt x="0" y="0"/>
                </a:lnTo>
                <a:close/>
              </a:path>
            </a:pathLst>
          </a:custGeom>
          <a:blipFill>
            <a:blip r:embed="rId16">
              <a:extLst>
                <a:ext uri="{96DAC541-7B7A-43D3-8B79-37D633B846F1}">
                  <asvg:svgBlip xmlns:asvg="http://schemas.microsoft.com/office/drawing/2016/SVG/main" r:embed="rId17"/>
                </a:ext>
              </a:extLst>
            </a:blip>
            <a:stretch>
              <a:fillRect l="-63451" t="0" r="0" b="0"/>
            </a:stretch>
          </a:blipFill>
        </p:spPr>
      </p:sp>
      <p:grpSp>
        <p:nvGrpSpPr>
          <p:cNvPr name="Group 14" id="14"/>
          <p:cNvGrpSpPr/>
          <p:nvPr/>
        </p:nvGrpSpPr>
        <p:grpSpPr>
          <a:xfrm rot="0">
            <a:off x="12628233" y="3330280"/>
            <a:ext cx="399053" cy="399053"/>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7" id="17"/>
          <p:cNvGrpSpPr/>
          <p:nvPr/>
        </p:nvGrpSpPr>
        <p:grpSpPr>
          <a:xfrm rot="0">
            <a:off x="6112251" y="7158521"/>
            <a:ext cx="399053" cy="399053"/>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9" id="19"/>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20" id="20"/>
          <p:cNvSpPr/>
          <p:nvPr/>
        </p:nvSpPr>
        <p:spPr>
          <a:xfrm flipH="false" flipV="false" rot="0">
            <a:off x="12931025" y="4695714"/>
            <a:ext cx="3908298" cy="9532435"/>
          </a:xfrm>
          <a:custGeom>
            <a:avLst/>
            <a:gdLst/>
            <a:ahLst/>
            <a:cxnLst/>
            <a:rect r="r" b="b" t="t" l="l"/>
            <a:pathLst>
              <a:path h="9532435" w="3908298">
                <a:moveTo>
                  <a:pt x="0" y="0"/>
                </a:moveTo>
                <a:lnTo>
                  <a:pt x="3908298" y="0"/>
                </a:lnTo>
                <a:lnTo>
                  <a:pt x="3908298" y="9532435"/>
                </a:lnTo>
                <a:lnTo>
                  <a:pt x="0" y="953243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1" id="21"/>
          <p:cNvSpPr/>
          <p:nvPr/>
        </p:nvSpPr>
        <p:spPr>
          <a:xfrm flipH="false" flipV="false" rot="0">
            <a:off x="9603691" y="375388"/>
            <a:ext cx="1308260" cy="1306625"/>
          </a:xfrm>
          <a:custGeom>
            <a:avLst/>
            <a:gdLst/>
            <a:ahLst/>
            <a:cxnLst/>
            <a:rect r="r" b="b" t="t" l="l"/>
            <a:pathLst>
              <a:path h="1306625" w="1308260">
                <a:moveTo>
                  <a:pt x="0" y="0"/>
                </a:moveTo>
                <a:lnTo>
                  <a:pt x="1308260" y="0"/>
                </a:lnTo>
                <a:lnTo>
                  <a:pt x="1308260" y="1306624"/>
                </a:lnTo>
                <a:lnTo>
                  <a:pt x="0" y="13066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a:ln cap="sq">
            <a:noFill/>
            <a:prstDash val="solid"/>
            <a:miter/>
          </a:ln>
        </p:spPr>
      </p:sp>
      <p:sp>
        <p:nvSpPr>
          <p:cNvPr name="Freeform 22" id="22"/>
          <p:cNvSpPr/>
          <p:nvPr/>
        </p:nvSpPr>
        <p:spPr>
          <a:xfrm flipH="false" flipV="false" rot="4839684">
            <a:off x="9235991" y="5867291"/>
            <a:ext cx="1308260" cy="1306625"/>
          </a:xfrm>
          <a:custGeom>
            <a:avLst/>
            <a:gdLst/>
            <a:ahLst/>
            <a:cxnLst/>
            <a:rect r="r" b="b" t="t" l="l"/>
            <a:pathLst>
              <a:path h="1306625" w="1308260">
                <a:moveTo>
                  <a:pt x="0" y="0"/>
                </a:moveTo>
                <a:lnTo>
                  <a:pt x="1308261" y="0"/>
                </a:lnTo>
                <a:lnTo>
                  <a:pt x="1308261" y="1306625"/>
                </a:lnTo>
                <a:lnTo>
                  <a:pt x="0" y="130662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a:ln cap="sq">
            <a:noFill/>
            <a:prstDash val="solid"/>
            <a:miter/>
          </a:ln>
        </p:spPr>
      </p:sp>
      <p:sp>
        <p:nvSpPr>
          <p:cNvPr name="Freeform 23" id="23"/>
          <p:cNvSpPr/>
          <p:nvPr/>
        </p:nvSpPr>
        <p:spPr>
          <a:xfrm flipH="true" flipV="false" rot="0">
            <a:off x="16839323" y="3080731"/>
            <a:ext cx="1308260" cy="1306625"/>
          </a:xfrm>
          <a:custGeom>
            <a:avLst/>
            <a:gdLst/>
            <a:ahLst/>
            <a:cxnLst/>
            <a:rect r="r" b="b" t="t" l="l"/>
            <a:pathLst>
              <a:path h="1306625" w="1308260">
                <a:moveTo>
                  <a:pt x="1308261" y="0"/>
                </a:moveTo>
                <a:lnTo>
                  <a:pt x="0" y="0"/>
                </a:lnTo>
                <a:lnTo>
                  <a:pt x="0" y="1306625"/>
                </a:lnTo>
                <a:lnTo>
                  <a:pt x="1308261" y="1306625"/>
                </a:lnTo>
                <a:lnTo>
                  <a:pt x="1308261" y="0"/>
                </a:lnTo>
                <a:close/>
              </a:path>
            </a:pathLst>
          </a:custGeom>
          <a:blipFill>
            <a:blip r:embed="rId20">
              <a:extLst>
                <a:ext uri="{96DAC541-7B7A-43D3-8B79-37D633B846F1}">
                  <asvg:svgBlip xmlns:asvg="http://schemas.microsoft.com/office/drawing/2016/SVG/main" r:embed="rId21"/>
                </a:ext>
              </a:extLst>
            </a:blip>
            <a:stretch>
              <a:fillRect l="0" t="0" r="0" b="0"/>
            </a:stretch>
          </a:blipFill>
          <a:ln cap="sq">
            <a:noFill/>
            <a:prstDash val="solid"/>
            <a:miter/>
          </a:ln>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sp>
        <p:nvSpPr>
          <p:cNvPr name="Freeform 2" id="2"/>
          <p:cNvSpPr/>
          <p:nvPr/>
        </p:nvSpPr>
        <p:spPr>
          <a:xfrm flipH="true" flipV="false" rot="0">
            <a:off x="-10446261" y="-771879"/>
            <a:ext cx="20223518" cy="11830758"/>
          </a:xfrm>
          <a:custGeom>
            <a:avLst/>
            <a:gdLst/>
            <a:ahLst/>
            <a:cxnLst/>
            <a:rect r="r" b="b" t="t" l="l"/>
            <a:pathLst>
              <a:path h="11830758" w="20223518">
                <a:moveTo>
                  <a:pt x="20223519" y="0"/>
                </a:moveTo>
                <a:lnTo>
                  <a:pt x="0" y="0"/>
                </a:lnTo>
                <a:lnTo>
                  <a:pt x="0" y="11830758"/>
                </a:lnTo>
                <a:lnTo>
                  <a:pt x="20223519" y="11830758"/>
                </a:lnTo>
                <a:lnTo>
                  <a:pt x="20223519"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883430" y="3637429"/>
            <a:ext cx="7578328" cy="5811974"/>
          </a:xfrm>
          <a:custGeom>
            <a:avLst/>
            <a:gdLst/>
            <a:ahLst/>
            <a:cxnLst/>
            <a:rect r="r" b="b" t="t" l="l"/>
            <a:pathLst>
              <a:path h="5811974" w="7578328">
                <a:moveTo>
                  <a:pt x="0" y="0"/>
                </a:moveTo>
                <a:lnTo>
                  <a:pt x="7578328" y="0"/>
                </a:lnTo>
                <a:lnTo>
                  <a:pt x="7578328" y="5811975"/>
                </a:lnTo>
                <a:lnTo>
                  <a:pt x="0" y="5811975"/>
                </a:lnTo>
                <a:lnTo>
                  <a:pt x="0" y="0"/>
                </a:lnTo>
                <a:close/>
              </a:path>
            </a:pathLst>
          </a:custGeom>
          <a:blipFill>
            <a:blip r:embed="rId4">
              <a:extLst>
                <a:ext uri="{96DAC541-7B7A-43D3-8B79-37D633B846F1}">
                  <asvg:svgBlip xmlns:asvg="http://schemas.microsoft.com/office/drawing/2016/SVG/main" r:embed="rId5"/>
                </a:ext>
              </a:extLst>
            </a:blip>
            <a:stretch>
              <a:fillRect l="-27079" t="0" r="-25541" b="0"/>
            </a:stretch>
          </a:blipFill>
        </p:spPr>
      </p:sp>
      <p:sp>
        <p:nvSpPr>
          <p:cNvPr name="Freeform 4" id="4"/>
          <p:cNvSpPr/>
          <p:nvPr/>
        </p:nvSpPr>
        <p:spPr>
          <a:xfrm flipH="false" flipV="false" rot="0">
            <a:off x="912917" y="59053"/>
            <a:ext cx="7457432" cy="4415431"/>
          </a:xfrm>
          <a:custGeom>
            <a:avLst/>
            <a:gdLst/>
            <a:ahLst/>
            <a:cxnLst/>
            <a:rect r="r" b="b" t="t" l="l"/>
            <a:pathLst>
              <a:path h="4415431" w="7457432">
                <a:moveTo>
                  <a:pt x="0" y="0"/>
                </a:moveTo>
                <a:lnTo>
                  <a:pt x="7457432" y="0"/>
                </a:lnTo>
                <a:lnTo>
                  <a:pt x="7457432" y="4415430"/>
                </a:lnTo>
                <a:lnTo>
                  <a:pt x="0" y="4415430"/>
                </a:lnTo>
                <a:lnTo>
                  <a:pt x="0" y="0"/>
                </a:lnTo>
                <a:close/>
              </a:path>
            </a:pathLst>
          </a:custGeom>
          <a:blipFill>
            <a:blip r:embed="rId4">
              <a:extLst>
                <a:ext uri="{96DAC541-7B7A-43D3-8B79-37D633B846F1}">
                  <asvg:svgBlip xmlns:asvg="http://schemas.microsoft.com/office/drawing/2016/SVG/main" r:embed="rId5"/>
                </a:ext>
              </a:extLst>
            </a:blip>
            <a:stretch>
              <a:fillRect l="-27407" t="0" r="-27060" b="-31095"/>
            </a:stretch>
          </a:blipFill>
        </p:spPr>
      </p:sp>
      <p:sp>
        <p:nvSpPr>
          <p:cNvPr name="TextBox 5" id="5"/>
          <p:cNvSpPr txBox="true"/>
          <p:nvPr/>
        </p:nvSpPr>
        <p:spPr>
          <a:xfrm rot="0">
            <a:off x="1814265" y="4635831"/>
            <a:ext cx="5424508" cy="2752725"/>
          </a:xfrm>
          <a:prstGeom prst="rect">
            <a:avLst/>
          </a:prstGeom>
        </p:spPr>
        <p:txBody>
          <a:bodyPr anchor="t" rtlCol="false" tIns="0" lIns="0" bIns="0" rIns="0">
            <a:spAutoFit/>
          </a:bodyPr>
          <a:lstStyle/>
          <a:p>
            <a:pPr algn="l" marL="0" indent="0" lvl="0">
              <a:lnSpc>
                <a:spcPts val="3600"/>
              </a:lnSpc>
              <a:spcBef>
                <a:spcPct val="0"/>
              </a:spcBef>
            </a:pPr>
            <a:r>
              <a:rPr lang="en-US" b="true" sz="3000">
                <a:solidFill>
                  <a:srgbClr val="683E38"/>
                </a:solidFill>
                <a:latin typeface="Quicksand Bold"/>
                <a:ea typeface="Quicksand Bold"/>
                <a:cs typeface="Quicksand Bold"/>
                <a:sym typeface="Quicksand Bold"/>
              </a:rPr>
              <a:t>Create a whole-class curriculum with modification that has potential to individualize learning for all of the students in your classroom.</a:t>
            </a:r>
          </a:p>
        </p:txBody>
      </p:sp>
      <p:sp>
        <p:nvSpPr>
          <p:cNvPr name="Freeform 6" id="6"/>
          <p:cNvSpPr/>
          <p:nvPr/>
        </p:nvSpPr>
        <p:spPr>
          <a:xfrm flipH="false" flipV="false" rot="-8644475">
            <a:off x="14961320" y="-2571932"/>
            <a:ext cx="6647475" cy="8296380"/>
          </a:xfrm>
          <a:custGeom>
            <a:avLst/>
            <a:gdLst/>
            <a:ahLst/>
            <a:cxnLst/>
            <a:rect r="r" b="b" t="t" l="l"/>
            <a:pathLst>
              <a:path h="8296380" w="6647475">
                <a:moveTo>
                  <a:pt x="0" y="0"/>
                </a:moveTo>
                <a:lnTo>
                  <a:pt x="6647474" y="0"/>
                </a:lnTo>
                <a:lnTo>
                  <a:pt x="6647474" y="8296380"/>
                </a:lnTo>
                <a:lnTo>
                  <a:pt x="0" y="82963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1346764" y="6791396"/>
            <a:ext cx="10536231" cy="2146757"/>
          </a:xfrm>
          <a:custGeom>
            <a:avLst/>
            <a:gdLst/>
            <a:ahLst/>
            <a:cxnLst/>
            <a:rect r="r" b="b" t="t" l="l"/>
            <a:pathLst>
              <a:path h="2146757" w="10536231">
                <a:moveTo>
                  <a:pt x="0" y="0"/>
                </a:moveTo>
                <a:lnTo>
                  <a:pt x="10536231" y="0"/>
                </a:lnTo>
                <a:lnTo>
                  <a:pt x="10536231" y="2146758"/>
                </a:lnTo>
                <a:lnTo>
                  <a:pt x="0" y="214675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4754433" y="2837009"/>
            <a:ext cx="7473434" cy="4241174"/>
          </a:xfrm>
          <a:custGeom>
            <a:avLst/>
            <a:gdLst/>
            <a:ahLst/>
            <a:cxnLst/>
            <a:rect r="r" b="b" t="t" l="l"/>
            <a:pathLst>
              <a:path h="4241174" w="7473434">
                <a:moveTo>
                  <a:pt x="0" y="0"/>
                </a:moveTo>
                <a:lnTo>
                  <a:pt x="7473434" y="0"/>
                </a:lnTo>
                <a:lnTo>
                  <a:pt x="7473434" y="4241173"/>
                </a:lnTo>
                <a:lnTo>
                  <a:pt x="0" y="424117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9" id="9"/>
          <p:cNvSpPr/>
          <p:nvPr/>
        </p:nvSpPr>
        <p:spPr>
          <a:xfrm flipH="false" flipV="false" rot="0">
            <a:off x="11872439" y="3858908"/>
            <a:ext cx="2574487" cy="3528102"/>
          </a:xfrm>
          <a:custGeom>
            <a:avLst/>
            <a:gdLst/>
            <a:ahLst/>
            <a:cxnLst/>
            <a:rect r="r" b="b" t="t" l="l"/>
            <a:pathLst>
              <a:path h="3528102" w="2574487">
                <a:moveTo>
                  <a:pt x="0" y="0"/>
                </a:moveTo>
                <a:lnTo>
                  <a:pt x="2574486" y="0"/>
                </a:lnTo>
                <a:lnTo>
                  <a:pt x="2574486" y="3528102"/>
                </a:lnTo>
                <a:lnTo>
                  <a:pt x="0" y="3528102"/>
                </a:lnTo>
                <a:lnTo>
                  <a:pt x="0" y="0"/>
                </a:lnTo>
                <a:close/>
              </a:path>
            </a:pathLst>
          </a:custGeom>
          <a:blipFill>
            <a:blip r:embed="rId12">
              <a:extLst>
                <a:ext uri="{96DAC541-7B7A-43D3-8B79-37D633B846F1}">
                  <asvg:svgBlip xmlns:asvg="http://schemas.microsoft.com/office/drawing/2016/SVG/main" r:embed="rId13"/>
                </a:ext>
              </a:extLst>
            </a:blip>
            <a:stretch>
              <a:fillRect l="0" t="-123257" r="-316263" b="0"/>
            </a:stretch>
          </a:blipFill>
        </p:spPr>
      </p:sp>
      <p:grpSp>
        <p:nvGrpSpPr>
          <p:cNvPr name="Group 10" id="10"/>
          <p:cNvGrpSpPr/>
          <p:nvPr/>
        </p:nvGrpSpPr>
        <p:grpSpPr>
          <a:xfrm rot="0">
            <a:off x="13714395" y="3110968"/>
            <a:ext cx="421487" cy="421487"/>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name="TextBox 12" id="12"/>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TextBox 13" id="13"/>
          <p:cNvSpPr txBox="true"/>
          <p:nvPr/>
        </p:nvSpPr>
        <p:spPr>
          <a:xfrm rot="0">
            <a:off x="1814265" y="1257300"/>
            <a:ext cx="5988722" cy="2171700"/>
          </a:xfrm>
          <a:prstGeom prst="rect">
            <a:avLst/>
          </a:prstGeom>
        </p:spPr>
        <p:txBody>
          <a:bodyPr anchor="t" rtlCol="false" tIns="0" lIns="0" bIns="0" rIns="0">
            <a:spAutoFit/>
          </a:bodyPr>
          <a:lstStyle/>
          <a:p>
            <a:pPr algn="l" marL="0" indent="0" lvl="0">
              <a:lnSpc>
                <a:spcPts val="8100"/>
              </a:lnSpc>
              <a:spcBef>
                <a:spcPct val="0"/>
              </a:spcBef>
            </a:pPr>
            <a:r>
              <a:rPr lang="en-US" sz="9000" spc="-270">
                <a:solidFill>
                  <a:srgbClr val="683E38"/>
                </a:solidFill>
                <a:latin typeface="Bobby Jones Soft"/>
                <a:ea typeface="Bobby Jones Soft"/>
                <a:cs typeface="Bobby Jones Soft"/>
                <a:sym typeface="Bobby Jones Soft"/>
              </a:rPr>
              <a:t>Layered Curriculum</a:t>
            </a:r>
          </a:p>
        </p:txBody>
      </p:sp>
      <p:sp>
        <p:nvSpPr>
          <p:cNvPr name="Freeform 14" id="14"/>
          <p:cNvSpPr/>
          <p:nvPr/>
        </p:nvSpPr>
        <p:spPr>
          <a:xfrm flipH="false" flipV="false" rot="5245037">
            <a:off x="10254647" y="8413601"/>
            <a:ext cx="1470622" cy="1468784"/>
          </a:xfrm>
          <a:custGeom>
            <a:avLst/>
            <a:gdLst/>
            <a:ahLst/>
            <a:cxnLst/>
            <a:rect r="r" b="b" t="t" l="l"/>
            <a:pathLst>
              <a:path h="1468784" w="1470622">
                <a:moveTo>
                  <a:pt x="0" y="0"/>
                </a:moveTo>
                <a:lnTo>
                  <a:pt x="1470622" y="0"/>
                </a:lnTo>
                <a:lnTo>
                  <a:pt x="1470622" y="1468784"/>
                </a:lnTo>
                <a:lnTo>
                  <a:pt x="0" y="146878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
        <p:nvSpPr>
          <p:cNvPr name="Freeform 15" id="15"/>
          <p:cNvSpPr/>
          <p:nvPr/>
        </p:nvSpPr>
        <p:spPr>
          <a:xfrm flipH="false" flipV="false" rot="0">
            <a:off x="15972356" y="762317"/>
            <a:ext cx="1629920" cy="1627882"/>
          </a:xfrm>
          <a:custGeom>
            <a:avLst/>
            <a:gdLst/>
            <a:ahLst/>
            <a:cxnLst/>
            <a:rect r="r" b="b" t="t" l="l"/>
            <a:pathLst>
              <a:path h="1627882" w="1629920">
                <a:moveTo>
                  <a:pt x="0" y="0"/>
                </a:moveTo>
                <a:lnTo>
                  <a:pt x="1629919" y="0"/>
                </a:lnTo>
                <a:lnTo>
                  <a:pt x="1629919" y="1627882"/>
                </a:lnTo>
                <a:lnTo>
                  <a:pt x="0" y="162788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sp>
        <p:nvSpPr>
          <p:cNvPr name="Freeform 2" id="2"/>
          <p:cNvSpPr/>
          <p:nvPr/>
        </p:nvSpPr>
        <p:spPr>
          <a:xfrm flipH="true" flipV="false" rot="0">
            <a:off x="-5028061" y="-2076836"/>
            <a:ext cx="13824122" cy="8087111"/>
          </a:xfrm>
          <a:custGeom>
            <a:avLst/>
            <a:gdLst/>
            <a:ahLst/>
            <a:cxnLst/>
            <a:rect r="r" b="b" t="t" l="l"/>
            <a:pathLst>
              <a:path h="8087111" w="13824122">
                <a:moveTo>
                  <a:pt x="13824122" y="0"/>
                </a:moveTo>
                <a:lnTo>
                  <a:pt x="0" y="0"/>
                </a:lnTo>
                <a:lnTo>
                  <a:pt x="0" y="8087111"/>
                </a:lnTo>
                <a:lnTo>
                  <a:pt x="13824122" y="8087111"/>
                </a:lnTo>
                <a:lnTo>
                  <a:pt x="1382412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737988" y="-2076836"/>
            <a:ext cx="12521312" cy="8087111"/>
          </a:xfrm>
          <a:custGeom>
            <a:avLst/>
            <a:gdLst/>
            <a:ahLst/>
            <a:cxnLst/>
            <a:rect r="r" b="b" t="t" l="l"/>
            <a:pathLst>
              <a:path h="8087111" w="12521312">
                <a:moveTo>
                  <a:pt x="0" y="0"/>
                </a:moveTo>
                <a:lnTo>
                  <a:pt x="12521312" y="0"/>
                </a:lnTo>
                <a:lnTo>
                  <a:pt x="12521312" y="8087111"/>
                </a:lnTo>
                <a:lnTo>
                  <a:pt x="0" y="8087111"/>
                </a:lnTo>
                <a:lnTo>
                  <a:pt x="0" y="0"/>
                </a:lnTo>
                <a:close/>
              </a:path>
            </a:pathLst>
          </a:custGeom>
          <a:blipFill>
            <a:blip r:embed="rId2">
              <a:extLst>
                <a:ext uri="{96DAC541-7B7A-43D3-8B79-37D633B846F1}">
                  <asvg:svgBlip xmlns:asvg="http://schemas.microsoft.com/office/drawing/2016/SVG/main" r:embed="rId3"/>
                </a:ext>
              </a:extLst>
            </a:blip>
            <a:stretch>
              <a:fillRect l="-10404" t="0" r="0" b="0"/>
            </a:stretch>
          </a:blipFill>
        </p:spPr>
      </p:sp>
      <p:sp>
        <p:nvSpPr>
          <p:cNvPr name="Freeform 4" id="4"/>
          <p:cNvSpPr/>
          <p:nvPr/>
        </p:nvSpPr>
        <p:spPr>
          <a:xfrm flipH="true" flipV="false" rot="0">
            <a:off x="4737988" y="5532576"/>
            <a:ext cx="3549734" cy="12135843"/>
          </a:xfrm>
          <a:custGeom>
            <a:avLst/>
            <a:gdLst/>
            <a:ahLst/>
            <a:cxnLst/>
            <a:rect r="r" b="b" t="t" l="l"/>
            <a:pathLst>
              <a:path h="12135843" w="3549734">
                <a:moveTo>
                  <a:pt x="3549734" y="0"/>
                </a:moveTo>
                <a:lnTo>
                  <a:pt x="0" y="0"/>
                </a:lnTo>
                <a:lnTo>
                  <a:pt x="0" y="12135843"/>
                </a:lnTo>
                <a:lnTo>
                  <a:pt x="3549734" y="12135843"/>
                </a:lnTo>
                <a:lnTo>
                  <a:pt x="354973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296494" y="9016985"/>
            <a:ext cx="8499567" cy="1731787"/>
          </a:xfrm>
          <a:custGeom>
            <a:avLst/>
            <a:gdLst/>
            <a:ahLst/>
            <a:cxnLst/>
            <a:rect r="r" b="b" t="t" l="l"/>
            <a:pathLst>
              <a:path h="1731787" w="8499567">
                <a:moveTo>
                  <a:pt x="0" y="0"/>
                </a:moveTo>
                <a:lnTo>
                  <a:pt x="8499567" y="0"/>
                </a:lnTo>
                <a:lnTo>
                  <a:pt x="8499567" y="1731787"/>
                </a:lnTo>
                <a:lnTo>
                  <a:pt x="0" y="17317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false" rot="0">
            <a:off x="814377" y="5623612"/>
            <a:ext cx="4657190" cy="11359001"/>
          </a:xfrm>
          <a:custGeom>
            <a:avLst/>
            <a:gdLst/>
            <a:ahLst/>
            <a:cxnLst/>
            <a:rect r="r" b="b" t="t" l="l"/>
            <a:pathLst>
              <a:path h="11359001" w="4657190">
                <a:moveTo>
                  <a:pt x="4657191" y="0"/>
                </a:moveTo>
                <a:lnTo>
                  <a:pt x="0" y="0"/>
                </a:lnTo>
                <a:lnTo>
                  <a:pt x="0" y="11359001"/>
                </a:lnTo>
                <a:lnTo>
                  <a:pt x="4657191" y="11359001"/>
                </a:lnTo>
                <a:lnTo>
                  <a:pt x="4657191"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6481369" y="7431858"/>
            <a:ext cx="792219" cy="1826442"/>
          </a:xfrm>
          <a:custGeom>
            <a:avLst/>
            <a:gdLst/>
            <a:ahLst/>
            <a:cxnLst/>
            <a:rect r="r" b="b" t="t" l="l"/>
            <a:pathLst>
              <a:path h="1826442" w="792219">
                <a:moveTo>
                  <a:pt x="0" y="0"/>
                </a:moveTo>
                <a:lnTo>
                  <a:pt x="792219" y="0"/>
                </a:lnTo>
                <a:lnTo>
                  <a:pt x="792219" y="1826442"/>
                </a:lnTo>
                <a:lnTo>
                  <a:pt x="0" y="182644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5581256" y="7200900"/>
            <a:ext cx="900112" cy="2057400"/>
          </a:xfrm>
          <a:custGeom>
            <a:avLst/>
            <a:gdLst/>
            <a:ahLst/>
            <a:cxnLst/>
            <a:rect r="r" b="b" t="t" l="l"/>
            <a:pathLst>
              <a:path h="2057400" w="900112">
                <a:moveTo>
                  <a:pt x="0" y="0"/>
                </a:moveTo>
                <a:lnTo>
                  <a:pt x="900113" y="0"/>
                </a:lnTo>
                <a:lnTo>
                  <a:pt x="900113"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13424553" y="6959585"/>
            <a:ext cx="5941949" cy="4114800"/>
          </a:xfrm>
          <a:custGeom>
            <a:avLst/>
            <a:gdLst/>
            <a:ahLst/>
            <a:cxnLst/>
            <a:rect r="r" b="b" t="t" l="l"/>
            <a:pathLst>
              <a:path h="4114800" w="5941949">
                <a:moveTo>
                  <a:pt x="0" y="0"/>
                </a:moveTo>
                <a:lnTo>
                  <a:pt x="5941949" y="0"/>
                </a:lnTo>
                <a:lnTo>
                  <a:pt x="5941949"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0">
            <a:off x="14679025" y="5143500"/>
            <a:ext cx="2989689" cy="2032989"/>
          </a:xfrm>
          <a:custGeom>
            <a:avLst/>
            <a:gdLst/>
            <a:ahLst/>
            <a:cxnLst/>
            <a:rect r="r" b="b" t="t" l="l"/>
            <a:pathLst>
              <a:path h="2032989" w="2989689">
                <a:moveTo>
                  <a:pt x="0" y="0"/>
                </a:moveTo>
                <a:lnTo>
                  <a:pt x="2989689" y="0"/>
                </a:lnTo>
                <a:lnTo>
                  <a:pt x="2989689" y="2032989"/>
                </a:lnTo>
                <a:lnTo>
                  <a:pt x="0" y="203298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6924090" y="5160020"/>
            <a:ext cx="1489248" cy="2040880"/>
          </a:xfrm>
          <a:custGeom>
            <a:avLst/>
            <a:gdLst/>
            <a:ahLst/>
            <a:cxnLst/>
            <a:rect r="r" b="b" t="t" l="l"/>
            <a:pathLst>
              <a:path h="2040880" w="1489248">
                <a:moveTo>
                  <a:pt x="0" y="0"/>
                </a:moveTo>
                <a:lnTo>
                  <a:pt x="1489248" y="0"/>
                </a:lnTo>
                <a:lnTo>
                  <a:pt x="1489248" y="2040880"/>
                </a:lnTo>
                <a:lnTo>
                  <a:pt x="0" y="2040880"/>
                </a:lnTo>
                <a:lnTo>
                  <a:pt x="0" y="0"/>
                </a:lnTo>
                <a:close/>
              </a:path>
            </a:pathLst>
          </a:custGeom>
          <a:blipFill>
            <a:blip r:embed="rId18">
              <a:extLst>
                <a:ext uri="{96DAC541-7B7A-43D3-8B79-37D633B846F1}">
                  <asvg:svgBlip xmlns:asvg="http://schemas.microsoft.com/office/drawing/2016/SVG/main" r:embed="rId19"/>
                </a:ext>
              </a:extLst>
            </a:blip>
            <a:stretch>
              <a:fillRect l="0" t="-123257" r="-316263" b="0"/>
            </a:stretch>
          </a:blipFill>
        </p:spPr>
      </p:sp>
      <p:grpSp>
        <p:nvGrpSpPr>
          <p:cNvPr name="Group 12" id="12"/>
          <p:cNvGrpSpPr/>
          <p:nvPr/>
        </p:nvGrpSpPr>
        <p:grpSpPr>
          <a:xfrm rot="0">
            <a:off x="10389642" y="7431858"/>
            <a:ext cx="399053" cy="399053"/>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name="TextBox 14" id="14"/>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grpSp>
        <p:nvGrpSpPr>
          <p:cNvPr name="Group 15" id="15"/>
          <p:cNvGrpSpPr/>
          <p:nvPr/>
        </p:nvGrpSpPr>
        <p:grpSpPr>
          <a:xfrm rot="0">
            <a:off x="7873441" y="426192"/>
            <a:ext cx="399053" cy="399053"/>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7" id="17"/>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18" id="18"/>
          <p:cNvSpPr/>
          <p:nvPr/>
        </p:nvSpPr>
        <p:spPr>
          <a:xfrm flipH="false" flipV="false" rot="0">
            <a:off x="11263562" y="6523176"/>
            <a:ext cx="1308260" cy="1306625"/>
          </a:xfrm>
          <a:custGeom>
            <a:avLst/>
            <a:gdLst/>
            <a:ahLst/>
            <a:cxnLst/>
            <a:rect r="r" b="b" t="t" l="l"/>
            <a:pathLst>
              <a:path h="1306625" w="1308260">
                <a:moveTo>
                  <a:pt x="0" y="0"/>
                </a:moveTo>
                <a:lnTo>
                  <a:pt x="1308261" y="0"/>
                </a:lnTo>
                <a:lnTo>
                  <a:pt x="1308261" y="1306625"/>
                </a:lnTo>
                <a:lnTo>
                  <a:pt x="0" y="130662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a:ln cap="sq">
            <a:noFill/>
            <a:prstDash val="solid"/>
            <a:miter/>
          </a:ln>
        </p:spPr>
      </p:sp>
      <p:sp>
        <p:nvSpPr>
          <p:cNvPr name="Freeform 19" id="19"/>
          <p:cNvSpPr/>
          <p:nvPr/>
        </p:nvSpPr>
        <p:spPr>
          <a:xfrm flipH="false" flipV="false" rot="0">
            <a:off x="4737988" y="426192"/>
            <a:ext cx="4203276" cy="4203276"/>
          </a:xfrm>
          <a:custGeom>
            <a:avLst/>
            <a:gdLst/>
            <a:ahLst/>
            <a:cxnLst/>
            <a:rect r="r" b="b" t="t" l="l"/>
            <a:pathLst>
              <a:path h="4203276" w="4203276">
                <a:moveTo>
                  <a:pt x="0" y="0"/>
                </a:moveTo>
                <a:lnTo>
                  <a:pt x="4203276" y="0"/>
                </a:lnTo>
                <a:lnTo>
                  <a:pt x="4203276" y="4203275"/>
                </a:lnTo>
                <a:lnTo>
                  <a:pt x="0" y="4203275"/>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20" id="20"/>
          <p:cNvSpPr txBox="true"/>
          <p:nvPr/>
        </p:nvSpPr>
        <p:spPr>
          <a:xfrm rot="0">
            <a:off x="1028700" y="1257300"/>
            <a:ext cx="4189374" cy="3200400"/>
          </a:xfrm>
          <a:prstGeom prst="rect">
            <a:avLst/>
          </a:prstGeom>
        </p:spPr>
        <p:txBody>
          <a:bodyPr anchor="t" rtlCol="false" tIns="0" lIns="0" bIns="0" rIns="0">
            <a:spAutoFit/>
          </a:bodyPr>
          <a:lstStyle/>
          <a:p>
            <a:pPr algn="l" marL="0" indent="0" lvl="0">
              <a:lnSpc>
                <a:spcPts val="8100"/>
              </a:lnSpc>
              <a:spcBef>
                <a:spcPct val="0"/>
              </a:spcBef>
            </a:pPr>
            <a:r>
              <a:rPr lang="en-US" sz="9000" spc="-270">
                <a:solidFill>
                  <a:srgbClr val="683E38"/>
                </a:solidFill>
                <a:latin typeface="Bobby Jones Soft"/>
                <a:ea typeface="Bobby Jones Soft"/>
                <a:cs typeface="Bobby Jones Soft"/>
                <a:sym typeface="Bobby Jones Soft"/>
              </a:rPr>
              <a:t>What are the Layers?</a:t>
            </a:r>
          </a:p>
        </p:txBody>
      </p:sp>
      <p:sp>
        <p:nvSpPr>
          <p:cNvPr name="TextBox 21" id="21"/>
          <p:cNvSpPr txBox="true"/>
          <p:nvPr/>
        </p:nvSpPr>
        <p:spPr>
          <a:xfrm rot="0">
            <a:off x="9144000" y="4305935"/>
            <a:ext cx="7381756" cy="580390"/>
          </a:xfrm>
          <a:prstGeom prst="rect">
            <a:avLst/>
          </a:prstGeom>
        </p:spPr>
        <p:txBody>
          <a:bodyPr anchor="t" rtlCol="false" tIns="0" lIns="0" bIns="0" rIns="0">
            <a:spAutoFit/>
          </a:bodyPr>
          <a:lstStyle/>
          <a:p>
            <a:pPr algn="ctr" marL="0" indent="0" lvl="0">
              <a:lnSpc>
                <a:spcPts val="4759"/>
              </a:lnSpc>
              <a:spcBef>
                <a:spcPct val="0"/>
              </a:spcBef>
            </a:pPr>
            <a:r>
              <a:rPr lang="en-US" sz="3399">
                <a:solidFill>
                  <a:srgbClr val="000000"/>
                </a:solidFill>
                <a:latin typeface="Canva Sans"/>
                <a:ea typeface="Canva Sans"/>
                <a:cs typeface="Canva Sans"/>
                <a:sym typeface="Canva Sans"/>
              </a:rPr>
              <a:t>1 - Knowledge bank, facts, and skills</a:t>
            </a:r>
          </a:p>
        </p:txBody>
      </p:sp>
      <p:sp>
        <p:nvSpPr>
          <p:cNvPr name="TextBox 22" id="22"/>
          <p:cNvSpPr txBox="true"/>
          <p:nvPr/>
        </p:nvSpPr>
        <p:spPr>
          <a:xfrm rot="0">
            <a:off x="9144000" y="2812696"/>
            <a:ext cx="8090776" cy="1180465"/>
          </a:xfrm>
          <a:prstGeom prst="rect">
            <a:avLst/>
          </a:prstGeom>
        </p:spPr>
        <p:txBody>
          <a:bodyPr anchor="t" rtlCol="false" tIns="0" lIns="0" bIns="0" rIns="0">
            <a:spAutoFit/>
          </a:bodyPr>
          <a:lstStyle/>
          <a:p>
            <a:pPr algn="l" marL="0" indent="0" lvl="0">
              <a:lnSpc>
                <a:spcPts val="4759"/>
              </a:lnSpc>
              <a:spcBef>
                <a:spcPct val="0"/>
              </a:spcBef>
            </a:pPr>
            <a:r>
              <a:rPr lang="en-US" sz="3399">
                <a:solidFill>
                  <a:srgbClr val="000000"/>
                </a:solidFill>
                <a:latin typeface="Canva Sans"/>
                <a:ea typeface="Canva Sans"/>
                <a:cs typeface="Canva Sans"/>
                <a:sym typeface="Canva Sans"/>
              </a:rPr>
              <a:t>2 - Play, manipulate, and hook new knowledge</a:t>
            </a:r>
          </a:p>
        </p:txBody>
      </p:sp>
      <p:sp>
        <p:nvSpPr>
          <p:cNvPr name="TextBox 23" id="23"/>
          <p:cNvSpPr txBox="true"/>
          <p:nvPr/>
        </p:nvSpPr>
        <p:spPr>
          <a:xfrm rot="0">
            <a:off x="9144000" y="717831"/>
            <a:ext cx="7680356" cy="1780540"/>
          </a:xfrm>
          <a:prstGeom prst="rect">
            <a:avLst/>
          </a:prstGeom>
        </p:spPr>
        <p:txBody>
          <a:bodyPr anchor="t" rtlCol="false" tIns="0" lIns="0" bIns="0" rIns="0">
            <a:spAutoFit/>
          </a:bodyPr>
          <a:lstStyle/>
          <a:p>
            <a:pPr algn="l" marL="0" indent="0" lvl="0">
              <a:lnSpc>
                <a:spcPts val="4759"/>
              </a:lnSpc>
              <a:spcBef>
                <a:spcPct val="0"/>
              </a:spcBef>
            </a:pPr>
            <a:r>
              <a:rPr lang="en-US" sz="3399">
                <a:solidFill>
                  <a:srgbClr val="000000"/>
                </a:solidFill>
                <a:latin typeface="Canva Sans"/>
                <a:ea typeface="Canva Sans"/>
                <a:cs typeface="Canva Sans"/>
                <a:sym typeface="Canva Sans"/>
              </a:rPr>
              <a:t>3 - Big world questions, critical analysis, and leadership decision making skills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sp>
        <p:nvSpPr>
          <p:cNvPr name="Freeform 2" id="2"/>
          <p:cNvSpPr/>
          <p:nvPr/>
        </p:nvSpPr>
        <p:spPr>
          <a:xfrm flipH="false" flipV="false" rot="0">
            <a:off x="-6438416" y="1166978"/>
            <a:ext cx="14644766" cy="10141500"/>
          </a:xfrm>
          <a:custGeom>
            <a:avLst/>
            <a:gdLst/>
            <a:ahLst/>
            <a:cxnLst/>
            <a:rect r="r" b="b" t="t" l="l"/>
            <a:pathLst>
              <a:path h="10141500" w="14644766">
                <a:moveTo>
                  <a:pt x="0" y="0"/>
                </a:moveTo>
                <a:lnTo>
                  <a:pt x="14644766" y="0"/>
                </a:lnTo>
                <a:lnTo>
                  <a:pt x="14644766" y="10141500"/>
                </a:lnTo>
                <a:lnTo>
                  <a:pt x="0" y="10141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634034" y="2370200"/>
            <a:ext cx="3882276" cy="2203191"/>
          </a:xfrm>
          <a:custGeom>
            <a:avLst/>
            <a:gdLst/>
            <a:ahLst/>
            <a:cxnLst/>
            <a:rect r="r" b="b" t="t" l="l"/>
            <a:pathLst>
              <a:path h="2203191" w="3882276">
                <a:moveTo>
                  <a:pt x="0" y="0"/>
                </a:moveTo>
                <a:lnTo>
                  <a:pt x="3882275" y="0"/>
                </a:lnTo>
                <a:lnTo>
                  <a:pt x="3882275" y="2203192"/>
                </a:lnTo>
                <a:lnTo>
                  <a:pt x="0" y="22031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4" id="4"/>
          <p:cNvSpPr/>
          <p:nvPr/>
        </p:nvSpPr>
        <p:spPr>
          <a:xfrm flipH="false" flipV="false" rot="0">
            <a:off x="0" y="5213703"/>
            <a:ext cx="4732890" cy="2048051"/>
          </a:xfrm>
          <a:custGeom>
            <a:avLst/>
            <a:gdLst/>
            <a:ahLst/>
            <a:cxnLst/>
            <a:rect r="r" b="b" t="t" l="l"/>
            <a:pathLst>
              <a:path h="2048051" w="4732890">
                <a:moveTo>
                  <a:pt x="0" y="0"/>
                </a:moveTo>
                <a:lnTo>
                  <a:pt x="4732890" y="0"/>
                </a:lnTo>
                <a:lnTo>
                  <a:pt x="4732890" y="2048051"/>
                </a:lnTo>
                <a:lnTo>
                  <a:pt x="0" y="20480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5" id="5"/>
          <p:cNvSpPr/>
          <p:nvPr/>
        </p:nvSpPr>
        <p:spPr>
          <a:xfrm flipH="false" flipV="false" rot="0">
            <a:off x="-2098355" y="3199208"/>
            <a:ext cx="4464800" cy="1339440"/>
          </a:xfrm>
          <a:custGeom>
            <a:avLst/>
            <a:gdLst/>
            <a:ahLst/>
            <a:cxnLst/>
            <a:rect r="r" b="b" t="t" l="l"/>
            <a:pathLst>
              <a:path h="1339440" w="4464800">
                <a:moveTo>
                  <a:pt x="0" y="0"/>
                </a:moveTo>
                <a:lnTo>
                  <a:pt x="4464800" y="0"/>
                </a:lnTo>
                <a:lnTo>
                  <a:pt x="4464800" y="1339440"/>
                </a:lnTo>
                <a:lnTo>
                  <a:pt x="0" y="133944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6" id="6"/>
          <p:cNvSpPr/>
          <p:nvPr/>
        </p:nvSpPr>
        <p:spPr>
          <a:xfrm flipH="false" flipV="false" rot="0">
            <a:off x="-3369437" y="8234275"/>
            <a:ext cx="4732890" cy="2048051"/>
          </a:xfrm>
          <a:custGeom>
            <a:avLst/>
            <a:gdLst/>
            <a:ahLst/>
            <a:cxnLst/>
            <a:rect r="r" b="b" t="t" l="l"/>
            <a:pathLst>
              <a:path h="2048051" w="4732890">
                <a:moveTo>
                  <a:pt x="0" y="0"/>
                </a:moveTo>
                <a:lnTo>
                  <a:pt x="4732890" y="0"/>
                </a:lnTo>
                <a:lnTo>
                  <a:pt x="4732890" y="2048050"/>
                </a:lnTo>
                <a:lnTo>
                  <a:pt x="0" y="20480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7" id="7"/>
          <p:cNvSpPr/>
          <p:nvPr/>
        </p:nvSpPr>
        <p:spPr>
          <a:xfrm flipH="false" flipV="false" rot="0">
            <a:off x="1367918" y="8156704"/>
            <a:ext cx="2539875" cy="2185301"/>
          </a:xfrm>
          <a:custGeom>
            <a:avLst/>
            <a:gdLst/>
            <a:ahLst/>
            <a:cxnLst/>
            <a:rect r="r" b="b" t="t" l="l"/>
            <a:pathLst>
              <a:path h="2185301" w="2539875">
                <a:moveTo>
                  <a:pt x="0" y="0"/>
                </a:moveTo>
                <a:lnTo>
                  <a:pt x="2539874" y="0"/>
                </a:lnTo>
                <a:lnTo>
                  <a:pt x="2539874" y="2185301"/>
                </a:lnTo>
                <a:lnTo>
                  <a:pt x="0" y="2185301"/>
                </a:lnTo>
                <a:lnTo>
                  <a:pt x="0" y="0"/>
                </a:lnTo>
                <a:close/>
              </a:path>
            </a:pathLst>
          </a:custGeom>
          <a:blipFill>
            <a:blip r:embed="rId4">
              <a:extLst>
                <a:ext uri="{96DAC541-7B7A-43D3-8B79-37D633B846F1}">
                  <asvg:svgBlip xmlns:asvg="http://schemas.microsoft.com/office/drawing/2016/SVG/main" r:embed="rId5"/>
                </a:ext>
              </a:extLst>
            </a:blip>
            <a:stretch>
              <a:fillRect l="0" t="0" r="-52853" b="-818"/>
            </a:stretch>
          </a:blipFill>
          <a:ln cap="sq">
            <a:noFill/>
            <a:prstDash val="solid"/>
            <a:miter/>
          </a:ln>
        </p:spPr>
      </p:sp>
      <p:sp>
        <p:nvSpPr>
          <p:cNvPr name="Freeform 8" id="8"/>
          <p:cNvSpPr/>
          <p:nvPr/>
        </p:nvSpPr>
        <p:spPr>
          <a:xfrm flipH="true" flipV="false" rot="0">
            <a:off x="3946514" y="8293955"/>
            <a:ext cx="1572752" cy="2048051"/>
          </a:xfrm>
          <a:custGeom>
            <a:avLst/>
            <a:gdLst/>
            <a:ahLst/>
            <a:cxnLst/>
            <a:rect r="r" b="b" t="t" l="l"/>
            <a:pathLst>
              <a:path h="2048051" w="1572752">
                <a:moveTo>
                  <a:pt x="1572752" y="0"/>
                </a:moveTo>
                <a:lnTo>
                  <a:pt x="0" y="0"/>
                </a:lnTo>
                <a:lnTo>
                  <a:pt x="0" y="2048050"/>
                </a:lnTo>
                <a:lnTo>
                  <a:pt x="1572752" y="2048050"/>
                </a:lnTo>
                <a:lnTo>
                  <a:pt x="1572752" y="0"/>
                </a:lnTo>
                <a:close/>
              </a:path>
            </a:pathLst>
          </a:custGeom>
          <a:blipFill>
            <a:blip r:embed="rId6">
              <a:extLst>
                <a:ext uri="{96DAC541-7B7A-43D3-8B79-37D633B846F1}">
                  <asvg:svgBlip xmlns:asvg="http://schemas.microsoft.com/office/drawing/2016/SVG/main" r:embed="rId7"/>
                </a:ext>
              </a:extLst>
            </a:blip>
            <a:stretch>
              <a:fillRect l="-200930" t="0" r="0" b="0"/>
            </a:stretch>
          </a:blipFill>
          <a:ln cap="sq">
            <a:noFill/>
            <a:prstDash val="solid"/>
            <a:miter/>
          </a:ln>
        </p:spPr>
      </p:sp>
      <p:sp>
        <p:nvSpPr>
          <p:cNvPr name="Freeform 9" id="9"/>
          <p:cNvSpPr/>
          <p:nvPr/>
        </p:nvSpPr>
        <p:spPr>
          <a:xfrm flipH="false" flipV="false" rot="0">
            <a:off x="5027062" y="5413233"/>
            <a:ext cx="1489248" cy="2040880"/>
          </a:xfrm>
          <a:custGeom>
            <a:avLst/>
            <a:gdLst/>
            <a:ahLst/>
            <a:cxnLst/>
            <a:rect r="r" b="b" t="t" l="l"/>
            <a:pathLst>
              <a:path h="2040880" w="1489248">
                <a:moveTo>
                  <a:pt x="0" y="0"/>
                </a:moveTo>
                <a:lnTo>
                  <a:pt x="1489247" y="0"/>
                </a:lnTo>
                <a:lnTo>
                  <a:pt x="1489247" y="2040880"/>
                </a:lnTo>
                <a:lnTo>
                  <a:pt x="0" y="2040880"/>
                </a:lnTo>
                <a:lnTo>
                  <a:pt x="0" y="0"/>
                </a:lnTo>
                <a:close/>
              </a:path>
            </a:pathLst>
          </a:custGeom>
          <a:blipFill>
            <a:blip r:embed="rId10">
              <a:extLst>
                <a:ext uri="{96DAC541-7B7A-43D3-8B79-37D633B846F1}">
                  <asvg:svgBlip xmlns:asvg="http://schemas.microsoft.com/office/drawing/2016/SVG/main" r:embed="rId11"/>
                </a:ext>
              </a:extLst>
            </a:blip>
            <a:stretch>
              <a:fillRect l="0" t="-123257" r="-316263" b="0"/>
            </a:stretch>
          </a:blipFill>
        </p:spPr>
      </p:sp>
      <p:sp>
        <p:nvSpPr>
          <p:cNvPr name="Freeform 10" id="10"/>
          <p:cNvSpPr/>
          <p:nvPr/>
        </p:nvSpPr>
        <p:spPr>
          <a:xfrm flipH="false" flipV="false" rot="0">
            <a:off x="5183603" y="3471796"/>
            <a:ext cx="3981171" cy="11497967"/>
          </a:xfrm>
          <a:custGeom>
            <a:avLst/>
            <a:gdLst/>
            <a:ahLst/>
            <a:cxnLst/>
            <a:rect r="r" b="b" t="t" l="l"/>
            <a:pathLst>
              <a:path h="11497967" w="3981171">
                <a:moveTo>
                  <a:pt x="0" y="0"/>
                </a:moveTo>
                <a:lnTo>
                  <a:pt x="3981171" y="0"/>
                </a:lnTo>
                <a:lnTo>
                  <a:pt x="3981171" y="11497967"/>
                </a:lnTo>
                <a:lnTo>
                  <a:pt x="0" y="1149796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1" id="11"/>
          <p:cNvSpPr txBox="true"/>
          <p:nvPr/>
        </p:nvSpPr>
        <p:spPr>
          <a:xfrm rot="0">
            <a:off x="7547952" y="1485900"/>
            <a:ext cx="9711348" cy="1214148"/>
          </a:xfrm>
          <a:prstGeom prst="rect">
            <a:avLst/>
          </a:prstGeom>
        </p:spPr>
        <p:txBody>
          <a:bodyPr anchor="t" rtlCol="false" tIns="0" lIns="0" bIns="0" rIns="0">
            <a:spAutoFit/>
          </a:bodyPr>
          <a:lstStyle/>
          <a:p>
            <a:pPr algn="r" marL="0" indent="0" lvl="0">
              <a:lnSpc>
                <a:spcPts val="8140"/>
              </a:lnSpc>
              <a:spcBef>
                <a:spcPct val="0"/>
              </a:spcBef>
            </a:pPr>
            <a:r>
              <a:rPr lang="en-US" sz="11000" spc="-330">
                <a:solidFill>
                  <a:srgbClr val="683E38"/>
                </a:solidFill>
                <a:latin typeface="Bobby Jones Soft"/>
                <a:ea typeface="Bobby Jones Soft"/>
                <a:cs typeface="Bobby Jones Soft"/>
                <a:sym typeface="Bobby Jones Soft"/>
              </a:rPr>
              <a:t>Layer 1 (C Layer)</a:t>
            </a:r>
          </a:p>
        </p:txBody>
      </p:sp>
      <p:sp>
        <p:nvSpPr>
          <p:cNvPr name="TextBox 12" id="12"/>
          <p:cNvSpPr txBox="true"/>
          <p:nvPr/>
        </p:nvSpPr>
        <p:spPr>
          <a:xfrm rot="0">
            <a:off x="8877845" y="3189683"/>
            <a:ext cx="8381455" cy="5038725"/>
          </a:xfrm>
          <a:prstGeom prst="rect">
            <a:avLst/>
          </a:prstGeom>
        </p:spPr>
        <p:txBody>
          <a:bodyPr anchor="t" rtlCol="false" tIns="0" lIns="0" bIns="0" rIns="0">
            <a:spAutoFit/>
          </a:bodyPr>
          <a:lstStyle/>
          <a:p>
            <a:pPr algn="r">
              <a:lnSpc>
                <a:spcPts val="3600"/>
              </a:lnSpc>
            </a:pPr>
            <a:r>
              <a:rPr lang="en-US" sz="3000" b="true">
                <a:solidFill>
                  <a:srgbClr val="683E38"/>
                </a:solidFill>
                <a:latin typeface="Quicksand Bold"/>
                <a:ea typeface="Quicksand Bold"/>
                <a:cs typeface="Quicksand Bold"/>
                <a:sym typeface="Quicksand Bold"/>
              </a:rPr>
              <a:t>Highest grade a student can receive by working solely in this layer is the grade of a “C”.</a:t>
            </a:r>
          </a:p>
          <a:p>
            <a:pPr algn="r">
              <a:lnSpc>
                <a:spcPts val="3600"/>
              </a:lnSpc>
            </a:pPr>
          </a:p>
          <a:p>
            <a:pPr algn="r">
              <a:lnSpc>
                <a:spcPts val="3600"/>
              </a:lnSpc>
            </a:pPr>
            <a:r>
              <a:rPr lang="en-US" sz="3000" b="true">
                <a:solidFill>
                  <a:srgbClr val="683E38"/>
                </a:solidFill>
                <a:latin typeface="Quicksand Bold"/>
                <a:ea typeface="Quicksand Bold"/>
                <a:cs typeface="Quicksand Bold"/>
                <a:sym typeface="Quicksand Bold"/>
              </a:rPr>
              <a:t>All students begin at this layer and work their way up, providing students with a general understanding of the topic.</a:t>
            </a:r>
          </a:p>
          <a:p>
            <a:pPr algn="r">
              <a:lnSpc>
                <a:spcPts val="3600"/>
              </a:lnSpc>
            </a:pPr>
          </a:p>
          <a:p>
            <a:pPr algn="r" marL="0" indent="0" lvl="0">
              <a:lnSpc>
                <a:spcPts val="3600"/>
              </a:lnSpc>
              <a:spcBef>
                <a:spcPct val="0"/>
              </a:spcBef>
            </a:pPr>
            <a:r>
              <a:rPr lang="en-US" b="true" sz="3000">
                <a:solidFill>
                  <a:srgbClr val="683E38"/>
                </a:solidFill>
                <a:latin typeface="Quicksand Bold"/>
                <a:ea typeface="Quicksand Bold"/>
                <a:cs typeface="Quicksand Bold"/>
                <a:sym typeface="Quicksand Bold"/>
              </a:rPr>
              <a:t>Students collect fatual information in a learning style, reading level, and language that is most comfortable.</a:t>
            </a:r>
          </a:p>
        </p:txBody>
      </p:sp>
      <p:grpSp>
        <p:nvGrpSpPr>
          <p:cNvPr name="Group 13" id="13"/>
          <p:cNvGrpSpPr/>
          <p:nvPr/>
        </p:nvGrpSpPr>
        <p:grpSpPr>
          <a:xfrm rot="0">
            <a:off x="4375645" y="580592"/>
            <a:ext cx="399053" cy="399053"/>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5" id="15"/>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16" id="16"/>
          <p:cNvSpPr/>
          <p:nvPr/>
        </p:nvSpPr>
        <p:spPr>
          <a:xfrm flipH="false" flipV="false" rot="0">
            <a:off x="7107402" y="126806"/>
            <a:ext cx="1308260" cy="1306625"/>
          </a:xfrm>
          <a:custGeom>
            <a:avLst/>
            <a:gdLst/>
            <a:ahLst/>
            <a:cxnLst/>
            <a:rect r="r" b="b" t="t" l="l"/>
            <a:pathLst>
              <a:path h="1306625" w="1308260">
                <a:moveTo>
                  <a:pt x="0" y="0"/>
                </a:moveTo>
                <a:lnTo>
                  <a:pt x="1308260" y="0"/>
                </a:lnTo>
                <a:lnTo>
                  <a:pt x="1308260" y="1306625"/>
                </a:lnTo>
                <a:lnTo>
                  <a:pt x="0" y="130662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
        <p:nvSpPr>
          <p:cNvPr name="Freeform 17" id="17"/>
          <p:cNvSpPr/>
          <p:nvPr/>
        </p:nvSpPr>
        <p:spPr>
          <a:xfrm flipH="false" flipV="false" rot="0">
            <a:off x="16490714" y="8453154"/>
            <a:ext cx="1537173" cy="1535251"/>
          </a:xfrm>
          <a:custGeom>
            <a:avLst/>
            <a:gdLst/>
            <a:ahLst/>
            <a:cxnLst/>
            <a:rect r="r" b="b" t="t" l="l"/>
            <a:pathLst>
              <a:path h="1535251" w="1537173">
                <a:moveTo>
                  <a:pt x="0" y="0"/>
                </a:moveTo>
                <a:lnTo>
                  <a:pt x="1537172" y="0"/>
                </a:lnTo>
                <a:lnTo>
                  <a:pt x="1537172" y="1535251"/>
                </a:lnTo>
                <a:lnTo>
                  <a:pt x="0" y="153525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EE5E1"/>
        </a:solidFill>
      </p:bgPr>
    </p:bg>
    <p:spTree>
      <p:nvGrpSpPr>
        <p:cNvPr id="1" name=""/>
        <p:cNvGrpSpPr/>
        <p:nvPr/>
      </p:nvGrpSpPr>
      <p:grpSpPr>
        <a:xfrm>
          <a:off x="0" y="0"/>
          <a:ext cx="0" cy="0"/>
          <a:chOff x="0" y="0"/>
          <a:chExt cx="0" cy="0"/>
        </a:xfrm>
      </p:grpSpPr>
      <p:sp>
        <p:nvSpPr>
          <p:cNvPr name="Freeform 2" id="2"/>
          <p:cNvSpPr/>
          <p:nvPr/>
        </p:nvSpPr>
        <p:spPr>
          <a:xfrm flipH="false" flipV="false" rot="0">
            <a:off x="-6438416" y="1166978"/>
            <a:ext cx="14644766" cy="10141500"/>
          </a:xfrm>
          <a:custGeom>
            <a:avLst/>
            <a:gdLst/>
            <a:ahLst/>
            <a:cxnLst/>
            <a:rect r="r" b="b" t="t" l="l"/>
            <a:pathLst>
              <a:path h="10141500" w="14644766">
                <a:moveTo>
                  <a:pt x="0" y="0"/>
                </a:moveTo>
                <a:lnTo>
                  <a:pt x="14644766" y="0"/>
                </a:lnTo>
                <a:lnTo>
                  <a:pt x="14644766" y="10141500"/>
                </a:lnTo>
                <a:lnTo>
                  <a:pt x="0" y="10141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634034" y="2370200"/>
            <a:ext cx="3882276" cy="2203191"/>
          </a:xfrm>
          <a:custGeom>
            <a:avLst/>
            <a:gdLst/>
            <a:ahLst/>
            <a:cxnLst/>
            <a:rect r="r" b="b" t="t" l="l"/>
            <a:pathLst>
              <a:path h="2203191" w="3882276">
                <a:moveTo>
                  <a:pt x="0" y="0"/>
                </a:moveTo>
                <a:lnTo>
                  <a:pt x="3882275" y="0"/>
                </a:lnTo>
                <a:lnTo>
                  <a:pt x="3882275" y="2203192"/>
                </a:lnTo>
                <a:lnTo>
                  <a:pt x="0" y="22031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4" id="4"/>
          <p:cNvSpPr/>
          <p:nvPr/>
        </p:nvSpPr>
        <p:spPr>
          <a:xfrm flipH="false" flipV="false" rot="0">
            <a:off x="0" y="5213703"/>
            <a:ext cx="4732890" cy="2048051"/>
          </a:xfrm>
          <a:custGeom>
            <a:avLst/>
            <a:gdLst/>
            <a:ahLst/>
            <a:cxnLst/>
            <a:rect r="r" b="b" t="t" l="l"/>
            <a:pathLst>
              <a:path h="2048051" w="4732890">
                <a:moveTo>
                  <a:pt x="0" y="0"/>
                </a:moveTo>
                <a:lnTo>
                  <a:pt x="4732890" y="0"/>
                </a:lnTo>
                <a:lnTo>
                  <a:pt x="4732890" y="2048051"/>
                </a:lnTo>
                <a:lnTo>
                  <a:pt x="0" y="20480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5" id="5"/>
          <p:cNvSpPr/>
          <p:nvPr/>
        </p:nvSpPr>
        <p:spPr>
          <a:xfrm flipH="false" flipV="false" rot="0">
            <a:off x="-2098355" y="3199208"/>
            <a:ext cx="4464800" cy="1339440"/>
          </a:xfrm>
          <a:custGeom>
            <a:avLst/>
            <a:gdLst/>
            <a:ahLst/>
            <a:cxnLst/>
            <a:rect r="r" b="b" t="t" l="l"/>
            <a:pathLst>
              <a:path h="1339440" w="4464800">
                <a:moveTo>
                  <a:pt x="0" y="0"/>
                </a:moveTo>
                <a:lnTo>
                  <a:pt x="4464800" y="0"/>
                </a:lnTo>
                <a:lnTo>
                  <a:pt x="4464800" y="1339440"/>
                </a:lnTo>
                <a:lnTo>
                  <a:pt x="0" y="133944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6" id="6"/>
          <p:cNvSpPr/>
          <p:nvPr/>
        </p:nvSpPr>
        <p:spPr>
          <a:xfrm flipH="false" flipV="false" rot="0">
            <a:off x="-3369437" y="8234275"/>
            <a:ext cx="4732890" cy="2048051"/>
          </a:xfrm>
          <a:custGeom>
            <a:avLst/>
            <a:gdLst/>
            <a:ahLst/>
            <a:cxnLst/>
            <a:rect r="r" b="b" t="t" l="l"/>
            <a:pathLst>
              <a:path h="2048051" w="4732890">
                <a:moveTo>
                  <a:pt x="0" y="0"/>
                </a:moveTo>
                <a:lnTo>
                  <a:pt x="4732890" y="0"/>
                </a:lnTo>
                <a:lnTo>
                  <a:pt x="4732890" y="2048050"/>
                </a:lnTo>
                <a:lnTo>
                  <a:pt x="0" y="20480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7" id="7"/>
          <p:cNvSpPr/>
          <p:nvPr/>
        </p:nvSpPr>
        <p:spPr>
          <a:xfrm flipH="false" flipV="false" rot="0">
            <a:off x="1367918" y="8156704"/>
            <a:ext cx="2539875" cy="2185301"/>
          </a:xfrm>
          <a:custGeom>
            <a:avLst/>
            <a:gdLst/>
            <a:ahLst/>
            <a:cxnLst/>
            <a:rect r="r" b="b" t="t" l="l"/>
            <a:pathLst>
              <a:path h="2185301" w="2539875">
                <a:moveTo>
                  <a:pt x="0" y="0"/>
                </a:moveTo>
                <a:lnTo>
                  <a:pt x="2539874" y="0"/>
                </a:lnTo>
                <a:lnTo>
                  <a:pt x="2539874" y="2185301"/>
                </a:lnTo>
                <a:lnTo>
                  <a:pt x="0" y="2185301"/>
                </a:lnTo>
                <a:lnTo>
                  <a:pt x="0" y="0"/>
                </a:lnTo>
                <a:close/>
              </a:path>
            </a:pathLst>
          </a:custGeom>
          <a:blipFill>
            <a:blip r:embed="rId4">
              <a:extLst>
                <a:ext uri="{96DAC541-7B7A-43D3-8B79-37D633B846F1}">
                  <asvg:svgBlip xmlns:asvg="http://schemas.microsoft.com/office/drawing/2016/SVG/main" r:embed="rId5"/>
                </a:ext>
              </a:extLst>
            </a:blip>
            <a:stretch>
              <a:fillRect l="0" t="0" r="-52853" b="-818"/>
            </a:stretch>
          </a:blipFill>
          <a:ln cap="sq">
            <a:noFill/>
            <a:prstDash val="solid"/>
            <a:miter/>
          </a:ln>
        </p:spPr>
      </p:sp>
      <p:sp>
        <p:nvSpPr>
          <p:cNvPr name="Freeform 8" id="8"/>
          <p:cNvSpPr/>
          <p:nvPr/>
        </p:nvSpPr>
        <p:spPr>
          <a:xfrm flipH="true" flipV="false" rot="0">
            <a:off x="3946514" y="8293955"/>
            <a:ext cx="1572752" cy="2048051"/>
          </a:xfrm>
          <a:custGeom>
            <a:avLst/>
            <a:gdLst/>
            <a:ahLst/>
            <a:cxnLst/>
            <a:rect r="r" b="b" t="t" l="l"/>
            <a:pathLst>
              <a:path h="2048051" w="1572752">
                <a:moveTo>
                  <a:pt x="1572752" y="0"/>
                </a:moveTo>
                <a:lnTo>
                  <a:pt x="0" y="0"/>
                </a:lnTo>
                <a:lnTo>
                  <a:pt x="0" y="2048050"/>
                </a:lnTo>
                <a:lnTo>
                  <a:pt x="1572752" y="2048050"/>
                </a:lnTo>
                <a:lnTo>
                  <a:pt x="1572752" y="0"/>
                </a:lnTo>
                <a:close/>
              </a:path>
            </a:pathLst>
          </a:custGeom>
          <a:blipFill>
            <a:blip r:embed="rId6">
              <a:extLst>
                <a:ext uri="{96DAC541-7B7A-43D3-8B79-37D633B846F1}">
                  <asvg:svgBlip xmlns:asvg="http://schemas.microsoft.com/office/drawing/2016/SVG/main" r:embed="rId7"/>
                </a:ext>
              </a:extLst>
            </a:blip>
            <a:stretch>
              <a:fillRect l="-200930" t="0" r="0" b="0"/>
            </a:stretch>
          </a:blipFill>
          <a:ln cap="sq">
            <a:noFill/>
            <a:prstDash val="solid"/>
            <a:miter/>
          </a:ln>
        </p:spPr>
      </p:sp>
      <p:sp>
        <p:nvSpPr>
          <p:cNvPr name="Freeform 9" id="9"/>
          <p:cNvSpPr/>
          <p:nvPr/>
        </p:nvSpPr>
        <p:spPr>
          <a:xfrm flipH="false" flipV="false" rot="0">
            <a:off x="5027062" y="5413233"/>
            <a:ext cx="1489248" cy="2040880"/>
          </a:xfrm>
          <a:custGeom>
            <a:avLst/>
            <a:gdLst/>
            <a:ahLst/>
            <a:cxnLst/>
            <a:rect r="r" b="b" t="t" l="l"/>
            <a:pathLst>
              <a:path h="2040880" w="1489248">
                <a:moveTo>
                  <a:pt x="0" y="0"/>
                </a:moveTo>
                <a:lnTo>
                  <a:pt x="1489247" y="0"/>
                </a:lnTo>
                <a:lnTo>
                  <a:pt x="1489247" y="2040880"/>
                </a:lnTo>
                <a:lnTo>
                  <a:pt x="0" y="2040880"/>
                </a:lnTo>
                <a:lnTo>
                  <a:pt x="0" y="0"/>
                </a:lnTo>
                <a:close/>
              </a:path>
            </a:pathLst>
          </a:custGeom>
          <a:blipFill>
            <a:blip r:embed="rId10">
              <a:extLst>
                <a:ext uri="{96DAC541-7B7A-43D3-8B79-37D633B846F1}">
                  <asvg:svgBlip xmlns:asvg="http://schemas.microsoft.com/office/drawing/2016/SVG/main" r:embed="rId11"/>
                </a:ext>
              </a:extLst>
            </a:blip>
            <a:stretch>
              <a:fillRect l="0" t="-123257" r="-316263" b="0"/>
            </a:stretch>
          </a:blipFill>
        </p:spPr>
      </p:sp>
      <p:sp>
        <p:nvSpPr>
          <p:cNvPr name="Freeform 10" id="10"/>
          <p:cNvSpPr/>
          <p:nvPr/>
        </p:nvSpPr>
        <p:spPr>
          <a:xfrm flipH="false" flipV="false" rot="0">
            <a:off x="5183603" y="3471796"/>
            <a:ext cx="3981171" cy="11497967"/>
          </a:xfrm>
          <a:custGeom>
            <a:avLst/>
            <a:gdLst/>
            <a:ahLst/>
            <a:cxnLst/>
            <a:rect r="r" b="b" t="t" l="l"/>
            <a:pathLst>
              <a:path h="11497967" w="3981171">
                <a:moveTo>
                  <a:pt x="0" y="0"/>
                </a:moveTo>
                <a:lnTo>
                  <a:pt x="3981171" y="0"/>
                </a:lnTo>
                <a:lnTo>
                  <a:pt x="3981171" y="11497967"/>
                </a:lnTo>
                <a:lnTo>
                  <a:pt x="0" y="1149796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1" id="11"/>
          <p:cNvSpPr txBox="true"/>
          <p:nvPr/>
        </p:nvSpPr>
        <p:spPr>
          <a:xfrm rot="0">
            <a:off x="7547952" y="1485900"/>
            <a:ext cx="9711348" cy="1214148"/>
          </a:xfrm>
          <a:prstGeom prst="rect">
            <a:avLst/>
          </a:prstGeom>
        </p:spPr>
        <p:txBody>
          <a:bodyPr anchor="t" rtlCol="false" tIns="0" lIns="0" bIns="0" rIns="0">
            <a:spAutoFit/>
          </a:bodyPr>
          <a:lstStyle/>
          <a:p>
            <a:pPr algn="r" marL="0" indent="0" lvl="0">
              <a:lnSpc>
                <a:spcPts val="8140"/>
              </a:lnSpc>
              <a:spcBef>
                <a:spcPct val="0"/>
              </a:spcBef>
            </a:pPr>
            <a:r>
              <a:rPr lang="en-US" sz="11000" spc="-330">
                <a:solidFill>
                  <a:srgbClr val="683E38"/>
                </a:solidFill>
                <a:latin typeface="Bobby Jones Soft"/>
                <a:ea typeface="Bobby Jones Soft"/>
                <a:cs typeface="Bobby Jones Soft"/>
                <a:sym typeface="Bobby Jones Soft"/>
              </a:rPr>
              <a:t>Layer 1 (C Layer)</a:t>
            </a:r>
          </a:p>
        </p:txBody>
      </p:sp>
      <p:sp>
        <p:nvSpPr>
          <p:cNvPr name="TextBox 12" id="12"/>
          <p:cNvSpPr txBox="true"/>
          <p:nvPr/>
        </p:nvSpPr>
        <p:spPr>
          <a:xfrm rot="0">
            <a:off x="8877845" y="3189683"/>
            <a:ext cx="8381455" cy="5495925"/>
          </a:xfrm>
          <a:prstGeom prst="rect">
            <a:avLst/>
          </a:prstGeom>
        </p:spPr>
        <p:txBody>
          <a:bodyPr anchor="t" rtlCol="false" tIns="0" lIns="0" bIns="0" rIns="0">
            <a:spAutoFit/>
          </a:bodyPr>
          <a:lstStyle/>
          <a:p>
            <a:pPr algn="just" marL="647705" indent="-323852" lvl="1">
              <a:lnSpc>
                <a:spcPts val="3600"/>
              </a:lnSpc>
              <a:buFont typeface="Arial"/>
              <a:buChar char="•"/>
            </a:pPr>
            <a:r>
              <a:rPr lang="en-US" sz="3000">
                <a:solidFill>
                  <a:srgbClr val="683E38"/>
                </a:solidFill>
                <a:latin typeface="Quicksand"/>
                <a:ea typeface="Quicksand"/>
                <a:cs typeface="Quicksand"/>
                <a:sym typeface="Quicksand"/>
              </a:rPr>
              <a:t>Usually 12-16 </a:t>
            </a:r>
            <a:r>
              <a:rPr lang="en-US" b="true" sz="3000">
                <a:solidFill>
                  <a:srgbClr val="683E38"/>
                </a:solidFill>
                <a:latin typeface="Quicksand Bold"/>
                <a:ea typeface="Quicksand Bold"/>
                <a:cs typeface="Quicksand Bold"/>
                <a:sym typeface="Quicksand Bold"/>
              </a:rPr>
              <a:t>assignments</a:t>
            </a:r>
            <a:r>
              <a:rPr lang="en-US" sz="3000">
                <a:solidFill>
                  <a:srgbClr val="683E38"/>
                </a:solidFill>
                <a:latin typeface="Quicksand"/>
                <a:ea typeface="Quicksand"/>
                <a:cs typeface="Quicksand"/>
                <a:sym typeface="Quicksand"/>
              </a:rPr>
              <a:t>.</a:t>
            </a:r>
          </a:p>
          <a:p>
            <a:pPr algn="just" marL="647705" indent="-323852" lvl="1">
              <a:lnSpc>
                <a:spcPts val="3600"/>
              </a:lnSpc>
              <a:buFont typeface="Arial"/>
              <a:buChar char="•"/>
            </a:pPr>
            <a:r>
              <a:rPr lang="en-US" sz="3000">
                <a:solidFill>
                  <a:srgbClr val="683E38"/>
                </a:solidFill>
                <a:latin typeface="Quicksand"/>
                <a:ea typeface="Quicksand"/>
                <a:cs typeface="Quicksand"/>
                <a:sym typeface="Quicksand"/>
              </a:rPr>
              <a:t>Set a </a:t>
            </a:r>
            <a:r>
              <a:rPr lang="en-US" b="true" sz="3000">
                <a:solidFill>
                  <a:srgbClr val="683E38"/>
                </a:solidFill>
                <a:latin typeface="Quicksand Bold"/>
                <a:ea typeface="Quicksand Bold"/>
                <a:cs typeface="Quicksand Bold"/>
                <a:sym typeface="Quicksand Bold"/>
              </a:rPr>
              <a:t>minimum </a:t>
            </a:r>
            <a:r>
              <a:rPr lang="en-US" sz="3000">
                <a:solidFill>
                  <a:srgbClr val="683E38"/>
                </a:solidFill>
                <a:latin typeface="Quicksand"/>
                <a:ea typeface="Quicksand"/>
                <a:cs typeface="Quicksand"/>
                <a:sym typeface="Quicksand"/>
              </a:rPr>
              <a:t>number of points possible for this section.</a:t>
            </a:r>
          </a:p>
          <a:p>
            <a:pPr algn="just" marL="647705" indent="-323852" lvl="1">
              <a:lnSpc>
                <a:spcPts val="3600"/>
              </a:lnSpc>
              <a:buFont typeface="Arial"/>
              <a:buChar char="•"/>
            </a:pPr>
            <a:r>
              <a:rPr lang="en-US" sz="3000">
                <a:solidFill>
                  <a:srgbClr val="683E38"/>
                </a:solidFill>
                <a:latin typeface="Quicksand"/>
                <a:ea typeface="Quicksand"/>
                <a:cs typeface="Quicksand"/>
                <a:sym typeface="Quicksand"/>
              </a:rPr>
              <a:t>Accommodate different </a:t>
            </a:r>
            <a:r>
              <a:rPr lang="en-US" b="true" sz="3000">
                <a:solidFill>
                  <a:srgbClr val="683E38"/>
                </a:solidFill>
                <a:latin typeface="Quicksand Bold"/>
                <a:ea typeface="Quicksand Bold"/>
                <a:cs typeface="Quicksand Bold"/>
                <a:sym typeface="Quicksand Bold"/>
              </a:rPr>
              <a:t>learning styles</a:t>
            </a:r>
          </a:p>
          <a:p>
            <a:pPr algn="just" marL="1295410" indent="-431803" lvl="2">
              <a:lnSpc>
                <a:spcPts val="3600"/>
              </a:lnSpc>
              <a:buFont typeface="Arial"/>
              <a:buChar char="⚬"/>
            </a:pPr>
            <a:r>
              <a:rPr lang="en-US" b="true" sz="3000">
                <a:solidFill>
                  <a:srgbClr val="683E38"/>
                </a:solidFill>
                <a:latin typeface="Quicksand Bold"/>
                <a:ea typeface="Quicksand Bold"/>
                <a:cs typeface="Quicksand Bold"/>
                <a:sym typeface="Quicksand Bold"/>
              </a:rPr>
              <a:t>Visual </a:t>
            </a:r>
            <a:r>
              <a:rPr lang="en-US" sz="3000">
                <a:solidFill>
                  <a:srgbClr val="683E38"/>
                </a:solidFill>
                <a:latin typeface="Quicksand"/>
                <a:ea typeface="Quicksand"/>
                <a:cs typeface="Quicksand"/>
                <a:sym typeface="Quicksand"/>
              </a:rPr>
              <a:t>- textbook readings, question pages, videos to watch, or periodicals</a:t>
            </a:r>
          </a:p>
          <a:p>
            <a:pPr algn="just" marL="1295410" indent="-431803" lvl="2">
              <a:lnSpc>
                <a:spcPts val="3600"/>
              </a:lnSpc>
              <a:buFont typeface="Arial"/>
              <a:buChar char="⚬"/>
            </a:pPr>
            <a:r>
              <a:rPr lang="en-US" b="true" sz="3000">
                <a:solidFill>
                  <a:srgbClr val="683E38"/>
                </a:solidFill>
                <a:latin typeface="Quicksand Bold"/>
                <a:ea typeface="Quicksand Bold"/>
                <a:cs typeface="Quicksand Bold"/>
                <a:sym typeface="Quicksand Bold"/>
              </a:rPr>
              <a:t>Auditory </a:t>
            </a:r>
            <a:r>
              <a:rPr lang="en-US" sz="3000">
                <a:solidFill>
                  <a:srgbClr val="683E38"/>
                </a:solidFill>
                <a:latin typeface="Quicksand"/>
                <a:ea typeface="Quicksand"/>
                <a:cs typeface="Quicksand"/>
                <a:sym typeface="Quicksand"/>
              </a:rPr>
              <a:t>- recorded lectures or audio books, discussion groups, videos</a:t>
            </a:r>
          </a:p>
          <a:p>
            <a:pPr algn="just" marL="1295410" indent="-431803" lvl="2">
              <a:lnSpc>
                <a:spcPts val="3600"/>
              </a:lnSpc>
              <a:buFont typeface="Arial"/>
              <a:buChar char="⚬"/>
            </a:pPr>
            <a:r>
              <a:rPr lang="en-US" b="true" sz="3000">
                <a:solidFill>
                  <a:srgbClr val="683E38"/>
                </a:solidFill>
                <a:latin typeface="Quicksand Bold"/>
                <a:ea typeface="Quicksand Bold"/>
                <a:cs typeface="Quicksand Bold"/>
                <a:sym typeface="Quicksand Bold"/>
              </a:rPr>
              <a:t>Tactile </a:t>
            </a:r>
            <a:r>
              <a:rPr lang="en-US" sz="3000">
                <a:solidFill>
                  <a:srgbClr val="683E38"/>
                </a:solidFill>
                <a:latin typeface="Quicksand"/>
                <a:ea typeface="Quicksand"/>
                <a:cs typeface="Quicksand"/>
                <a:sym typeface="Quicksand"/>
              </a:rPr>
              <a:t>- art posters, models, clay sculptures, drawings, online games, flash cards, vocabulary string boards, mobiles, bulletin boards, dioramas</a:t>
            </a:r>
          </a:p>
        </p:txBody>
      </p:sp>
      <p:grpSp>
        <p:nvGrpSpPr>
          <p:cNvPr name="Group 13" id="13"/>
          <p:cNvGrpSpPr/>
          <p:nvPr/>
        </p:nvGrpSpPr>
        <p:grpSpPr>
          <a:xfrm rot="0">
            <a:off x="4375645" y="580592"/>
            <a:ext cx="399053" cy="399053"/>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name="TextBox 15" id="15"/>
            <p:cNvSpPr txBox="true"/>
            <p:nvPr/>
          </p:nvSpPr>
          <p:spPr>
            <a:xfrm>
              <a:off x="76200" y="28575"/>
              <a:ext cx="660400" cy="708025"/>
            </a:xfrm>
            <a:prstGeom prst="rect">
              <a:avLst/>
            </a:prstGeom>
          </p:spPr>
          <p:txBody>
            <a:bodyPr anchor="ctr" rtlCol="false" tIns="50800" lIns="50800" bIns="50800" rIns="50800"/>
            <a:lstStyle/>
            <a:p>
              <a:pPr algn="ctr">
                <a:lnSpc>
                  <a:spcPts val="3662"/>
                </a:lnSpc>
              </a:pPr>
            </a:p>
          </p:txBody>
        </p:sp>
      </p:grpSp>
      <p:sp>
        <p:nvSpPr>
          <p:cNvPr name="Freeform 16" id="16"/>
          <p:cNvSpPr/>
          <p:nvPr/>
        </p:nvSpPr>
        <p:spPr>
          <a:xfrm flipH="false" flipV="false" rot="0">
            <a:off x="7107402" y="126806"/>
            <a:ext cx="1308260" cy="1306625"/>
          </a:xfrm>
          <a:custGeom>
            <a:avLst/>
            <a:gdLst/>
            <a:ahLst/>
            <a:cxnLst/>
            <a:rect r="r" b="b" t="t" l="l"/>
            <a:pathLst>
              <a:path h="1306625" w="1308260">
                <a:moveTo>
                  <a:pt x="0" y="0"/>
                </a:moveTo>
                <a:lnTo>
                  <a:pt x="1308260" y="0"/>
                </a:lnTo>
                <a:lnTo>
                  <a:pt x="1308260" y="1306625"/>
                </a:lnTo>
                <a:lnTo>
                  <a:pt x="0" y="130662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
        <p:nvSpPr>
          <p:cNvPr name="Freeform 17" id="17"/>
          <p:cNvSpPr/>
          <p:nvPr/>
        </p:nvSpPr>
        <p:spPr>
          <a:xfrm flipH="false" flipV="false" rot="0">
            <a:off x="16490714" y="8453154"/>
            <a:ext cx="1537173" cy="1535251"/>
          </a:xfrm>
          <a:custGeom>
            <a:avLst/>
            <a:gdLst/>
            <a:ahLst/>
            <a:cxnLst/>
            <a:rect r="r" b="b" t="t" l="l"/>
            <a:pathLst>
              <a:path h="1535251" w="1537173">
                <a:moveTo>
                  <a:pt x="0" y="0"/>
                </a:moveTo>
                <a:lnTo>
                  <a:pt x="1537172" y="0"/>
                </a:lnTo>
                <a:lnTo>
                  <a:pt x="1537172" y="1535251"/>
                </a:lnTo>
                <a:lnTo>
                  <a:pt x="0" y="153525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DAGTNYGStH0</dc:identifier>
  <dcterms:modified xsi:type="dcterms:W3CDTF">2011-08-01T06:04:30Z</dcterms:modified>
  <cp:revision>1</cp:revision>
  <dc:title>Layered Curriculum</dc:title>
</cp:coreProperties>
</file>