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x="18288000" cy="10287000"/>
  <p:notesSz cx="6858000" cy="9144000"/>
  <p:embeddedFontLst>
    <p:embeddedFont>
      <p:font typeface="Poppins Ultra-Bold" charset="1" panose="00000900000000000000"/>
      <p:regular r:id="rId34"/>
    </p:embeddedFont>
    <p:embeddedFont>
      <p:font typeface="Poppins Medium" charset="1" panose="00000600000000000000"/>
      <p:regular r:id="rId35"/>
    </p:embeddedFont>
    <p:embeddedFont>
      <p:font typeface="Poppins" charset="1" panose="00000500000000000000"/>
      <p:regular r:id="rId36"/>
    </p:embeddedFont>
    <p:embeddedFont>
      <p:font typeface="Canva Sans 2" charset="1" panose="020B0503030501040103"/>
      <p:regular r:id="rId43"/>
    </p:embeddedFont>
    <p:embeddedFont>
      <p:font typeface="Canva Sans 2 Bold" charset="1" panose="020B0803030501040103"/>
      <p:regular r:id="rId44"/>
    </p:embeddedFont>
    <p:embeddedFont>
      <p:font typeface="Open Sans Bold" charset="1" panose="020B0806030504020204"/>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notesMasters/notesMaster1.xml" Type="http://schemas.openxmlformats.org/officeDocument/2006/relationships/notesMaster"/><Relationship Id="rId38" Target="theme/theme2.xml" Type="http://schemas.openxmlformats.org/officeDocument/2006/relationships/theme"/><Relationship Id="rId39" Target="notesSlides/notesSlide1.xml" Type="http://schemas.openxmlformats.org/officeDocument/2006/relationships/notesSlide"/><Relationship Id="rId4" Target="theme/theme1.xml" Type="http://schemas.openxmlformats.org/officeDocument/2006/relationships/theme"/><Relationship Id="rId40" Target="notesSlides/notesSlide2.xml" Type="http://schemas.openxmlformats.org/officeDocument/2006/relationships/notesSlide"/><Relationship Id="rId41" Target="notesSlides/notesSlide3.xml" Type="http://schemas.openxmlformats.org/officeDocument/2006/relationships/notesSlide"/><Relationship Id="rId42" Target="notesSlides/notesSlide4.xml" Type="http://schemas.openxmlformats.org/officeDocument/2006/relationships/notesSlide"/><Relationship Id="rId43" Target="fonts/font43.fntdata" Type="http://schemas.openxmlformats.org/officeDocument/2006/relationships/font"/><Relationship Id="rId44" Target="fonts/font44.fntdata" Type="http://schemas.openxmlformats.org/officeDocument/2006/relationships/font"/><Relationship Id="rId45" Target="notesSlides/notesSlide5.xml" Type="http://schemas.openxmlformats.org/officeDocument/2006/relationships/notesSlide"/><Relationship Id="rId46" Target="notesSlides/notesSlide6.xml" Type="http://schemas.openxmlformats.org/officeDocument/2006/relationships/notesSlide"/><Relationship Id="rId47" Target="notesSlides/notesSlide7.xml" Type="http://schemas.openxmlformats.org/officeDocument/2006/relationships/notesSlide"/><Relationship Id="rId48" Target="notesSlides/notesSlide8.xml" Type="http://schemas.openxmlformats.org/officeDocument/2006/relationships/notesSlide"/><Relationship Id="rId49" Target="notesSlides/notesSlide9.xml" Type="http://schemas.openxmlformats.org/officeDocument/2006/relationships/notesSlide"/><Relationship Id="rId5" Target="tableStyles.xml" Type="http://schemas.openxmlformats.org/officeDocument/2006/relationships/tableStyles"/><Relationship Id="rId50" Target="notesSlides/notesSlide10.xml" Type="http://schemas.openxmlformats.org/officeDocument/2006/relationships/notesSlide"/><Relationship Id="rId51" Target="notesSlides/notesSlide11.xml" Type="http://schemas.openxmlformats.org/officeDocument/2006/relationships/notesSlide"/><Relationship Id="rId52" Target="notesSlides/notesSlide12.xml" Type="http://schemas.openxmlformats.org/officeDocument/2006/relationships/notesSlide"/><Relationship Id="rId53" Target="notesSlides/notesSlide13.xml" Type="http://schemas.openxmlformats.org/officeDocument/2006/relationships/notesSlide"/><Relationship Id="rId54" Target="notesSlides/notesSlide14.xml" Type="http://schemas.openxmlformats.org/officeDocument/2006/relationships/notesSlide"/><Relationship Id="rId55" Target="notesSlides/notesSlide15.xml" Type="http://schemas.openxmlformats.org/officeDocument/2006/relationships/notesSlide"/><Relationship Id="rId56" Target="fonts/font56.fntdata" Type="http://schemas.openxmlformats.org/officeDocument/2006/relationships/font"/><Relationship Id="rId57" Target="notesSlides/notesSlide16.xml" Type="http://schemas.openxmlformats.org/officeDocument/2006/relationships/notesSlide"/><Relationship Id="rId58" Target="notesSlides/notesSlide17.xml" Type="http://schemas.openxmlformats.org/officeDocument/2006/relationships/notesSlide"/><Relationship Id="rId59" Target="notesSlides/notesSlide18.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am always talking about my family when I travel, and I wanted to make sure that you know they are real.  This is my wife Chrissie, my daughter grace (18), and my son (12).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Whether we are looking at our subject content, the relationships we have with our coworkers, student discipline, assessment, teacher evaluations, etc.  All of these things are reflective of Creation, Fall, Redemption.</a:t>
            </a:r>
          </a:p>
          <a:p>
            <a:r>
              <a:rPr lang="en-US"/>
              <a:t/>
            </a:r>
          </a:p>
          <a:p>
            <a:r>
              <a:rPr lang="en-US"/>
              <a:t>Everything that happens throughout God's word, history, and our lives starts on the stage of creation: marriage, government, agriculture, engineering, technology, theatre, and the list goes on.  God reveals Himself in all of these areas.  The Bible isn't the only thing, but it is the lens.  Creation gives us the glasses.  It helps us see the baseline normative.  I encourage you to not just look at the glasses, but to put them on!</a:t>
            </a:r>
          </a:p>
          <a:p>
            <a:r>
              <a:rPr lang="en-US"/>
              <a:t/>
            </a:r>
          </a:p>
          <a:p>
            <a:r>
              <a:rPr lang="en-US"/>
              <a:t>Then came the Fall.  While creation created the baseline normative, the Fall of man created distortions.  It is like creation is a straight pole, but when Adam and Eve sinned by eating from the tree of knowledge of good and evil, the pole began to bend.  It is the same pole, but it is bent.  Most people see the current bent pole and think that it is normal.  This is why we have to look at God's word to discern what is normal and what is fallen.  We have to train students to recognize truth in the midst of distortions.  We have to prepare them to go into the world and deal with the problems (straighten the pole), not run away from problems.   The Fall of man brought a curse with it...</a:t>
            </a:r>
          </a:p>
          <a:p>
            <a:r>
              <a:rPr lang="en-US"/>
              <a:t/>
            </a:r>
          </a:p>
          <a:p>
            <a:r>
              <a:rPr lang="en-US"/>
              <a:t>Creation took the God of the universe a week.  The fall only took man an afternoon to mess it all up.  Redemption is the process between then and Revelation 22.  Redemption is where we live.  Praise God for the Cross!  Praise God that death, hell, and the grave could not hold Jesus!  Praise God that we have hope!</a:t>
            </a:r>
          </a:p>
          <a:p>
            <a:r>
              <a:rPr lang="en-US"/>
              <a:t/>
            </a:r>
          </a:p>
          <a:p>
            <a:r>
              <a:rPr lang="en-US"/>
              <a:t>While Eve and Adam stole the fruit from the tree, Jesus hung on a tree to die.  He was undoing what the Fall did in the beginning. His hands were pierced because our hands stole from the tree. His feet were pierced because the first Messianic prophecy in Genesis 3:15 was "Thou shalt bruise his heel." His side was pierced because Eve came from the side of Adam, making atonement for Eve who led Adam into temptation. A crown of thorns was placed on His head because He was redeeming the ground that produces thorns and thistles as a result of the curse. He was literally taking the curse on His head to reverse it and to restore the blessing.  Yes!  We messed it up, but God always has a plan.  You and I are a part of that plan.  Every student in your classroom is a part of that plan!  Hallelujah!</a:t>
            </a:r>
          </a:p>
          <a:p>
            <a:r>
              <a:rPr lang="en-US"/>
              <a:t/>
            </a:r>
          </a:p>
          <a:p>
            <a:r>
              <a:rPr lang="en-US"/>
              <a:t>When Jesus preached His sermon on the Mount in Matthew 5-7, he was helping people understand the Creation pole that we were talking about.  He was helping us understand that the way we look at things isn't correct.  He said things like, "You have heard it said, but I say..."  When the wind and waves threw themselves at Him, He was restoring the earth when He said, "Peace be still."  When He healed the sick, He was helping us see that sickness and disease is a bent pole.  He restores health.</a:t>
            </a:r>
          </a:p>
          <a:p>
            <a:r>
              <a:rPr lang="en-US"/>
              <a:t/>
            </a:r>
          </a:p>
          <a:p>
            <a:r>
              <a:rPr lang="en-US"/>
              <a:t>Redemption is about restoration.  We are not sending our students into a world of Revelation 22.  They are going into a world where there is still a conflict.  It is the conflict between, Thy Kingdom come, Thy will be done on earth as it is in heaven.  The cross is the adjustment.  The cross takes the broken, bent pole of fallen "truth" and restores you.  As born-again Christians, our minds are being transformed by His Word until Revelation 22:5, "There shall be no night there; and they need no candle, neither the light of the sun; for the Lord God will give them light."  And once again we will be restored to our place of ruling and raining, but this time for forever.</a:t>
            </a:r>
          </a:p>
          <a:p>
            <a:r>
              <a:rPr lang="en-US"/>
              <a:t/>
            </a:r>
          </a:p>
          <a:p>
            <a:r>
              <a:rPr lang="en-US"/>
              <a:t>We won't have to look through a glass dimly anymore, we will see clearly as He sees.</a:t>
            </a:r>
          </a:p>
          <a:p>
            <a:r>
              <a:rPr lang="en-US"/>
              <a:t/>
            </a:r>
          </a:p>
          <a:p>
            <a:r>
              <a:rPr lang="en-US"/>
              <a:t>This is a great story and it affect everything brothers and sisters!  When you are dealing with discipline, it is about repentance through the cross to restore a child through redemption and restoration.  It isn't about getting through your lesson or disrupting other students.  Discipline is about helping that child understand that the pole is bent and it needs to be aligned to the Cross!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next strategy that I want to talk about is how we must be diligent to align our own worldview to God's Word.  One thing that I have learned about myself through the years is that God is constantly making adjustments in my mind and heart.  I thought I had things figured out when I was 18.  When I was 22 I was telling people how they should be doing things, but through the years, over and over, God has been realigning me to His Word.  Things I thought I understood, I needed more revelation on.</a:t>
            </a:r>
          </a:p>
          <a:p>
            <a:r>
              <a:rPr lang="en-US"/>
              <a:t/>
            </a:r>
          </a:p>
          <a:p>
            <a:r>
              <a:rPr lang="en-US"/>
              <a:t>We will not be finished realigning the pole on this side of eternity. Cultivate your relationship with Him every day.  Let yourself hear the encouraging words, but also open your hearts to hear when He speaks correction and realignment to you. (Grace about boyfriend in the prayer closet)</a:t>
            </a:r>
          </a:p>
          <a:p>
            <a:r>
              <a:rPr lang="en-US"/>
              <a:t/>
            </a:r>
          </a:p>
          <a:p>
            <a:r>
              <a:rPr lang="en-US"/>
              <a:t>We can't give something we don't have.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make disciples, we must first be disciples.  If we look at the teachings that Jesus gave for His disciples, He qualified disciples in these four ways.</a:t>
            </a:r>
          </a:p>
          <a:p>
            <a:r>
              <a:rPr lang="en-US"/>
              <a:t/>
            </a:r>
          </a:p>
          <a:p>
            <a:r>
              <a:rPr lang="en-US"/>
              <a:t>1. We must obey His teachings.  That means we have to read His Word daily to know what He teaches.</a:t>
            </a:r>
          </a:p>
          <a:p>
            <a:r>
              <a:rPr lang="en-US"/>
              <a:t/>
            </a:r>
          </a:p>
          <a:p>
            <a:r>
              <a:rPr lang="en-US"/>
              <a:t>2. Disciples love other followers of Christ and they love the lost.  This is a powerful reflection point.  What does my love toward others look like.  It has to look like something.  I can't just assume my wife knows that I love her. I have to tell her, and I have to show her.  Love looks like patience.  It looks like kindness.  It doesn't put yourself above others.  When you love, you don't get angry easily because forgiveness is always at work, because you were first forgiven.  When you love someone, you protect them, you trust them, you hope good things for them, and you are committed to persevere with them.</a:t>
            </a:r>
          </a:p>
          <a:p>
            <a:r>
              <a:rPr lang="en-US"/>
              <a:t/>
            </a:r>
          </a:p>
          <a:p>
            <a:r>
              <a:rPr lang="en-US"/>
              <a:t>Thirdly, disciples produce spiritual fruit.  Look at the health of your life.  What seeds are you sowing?  Are those seeds bearing fruit in their season?  If you don't see any fruit around you, press into Jesus.  </a:t>
            </a:r>
          </a:p>
          <a:p>
            <a:r>
              <a:rPr lang="en-US"/>
              <a:t/>
            </a:r>
          </a:p>
          <a:p>
            <a:r>
              <a:rPr lang="en-US"/>
              <a:t>Finally, a disciple always places God first in surrender.   We follow in Jesus' footsteps and say, "Not my will but Your will be done."  We say, "I am crucified in Christ and it is no longer I who live, but Christ who lives in me" and through me.  God, I don't just stay kneeling at the foot of the cross.  I actually stand behind the cross and allow the cross to be what people see in me.  I just want them to see Jesus.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are all educators in the room and understand the value of reading.  Of course we should be reading God's word to align our lives with His word, but I just wanted to share three books that I have been reading lately on this topic.</a:t>
            </a:r>
          </a:p>
          <a:p>
            <a:r>
              <a:rPr lang="en-US"/>
              <a:t/>
            </a:r>
          </a:p>
          <a:p>
            <a:r>
              <a:rPr lang="en-US"/>
              <a:t>(Talk about Barna at our summer conference)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Make plans in every unit to implement the metanarrative and the key concepts that you identified earlier.  Grow that list year after year as you build intentionality in every unit of your lesson planning.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were with us last year, you have seen this slide. We will just look at the first two slides today, because we want to focus on the children that we serve.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Tell story of Daniel as pastor - city commissioner - Director Community Center (providing food for homeless and those who make little money.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Invite the Holy Spirit into your classroom.  Prepare the atmosphere.</a:t>
            </a:r>
          </a:p>
          <a:p>
            <a:r>
              <a:rPr lang="en-US"/>
              <a:t/>
            </a:r>
          </a:p>
          <a:p>
            <a:r>
              <a:rPr lang="en-US"/>
              <a:t>There is something that happens when I and my students encounter the presence of God.  He can change things in one moment that would take a lifetime of teaching and instruction.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Encourage with seed and fruit.</a:t>
            </a:r>
          </a:p>
          <a:p>
            <a:r>
              <a:rPr lang="en-US"/>
              <a:t/>
            </a:r>
          </a:p>
          <a:p>
            <a:r>
              <a:rPr lang="en-US"/>
              <a:t>Galatians 6:9 - Let us not become weary in doing good, for at the proper time we will reap a harvest if we do not give up.</a:t>
            </a:r>
          </a:p>
          <a:p>
            <a:r>
              <a:rPr lang="en-US"/>
              <a:t/>
            </a:r>
          </a:p>
          <a:p>
            <a:r>
              <a:rPr lang="en-US"/>
              <a:t>Joining generations</a:t>
            </a:r>
          </a:p>
          <a:p>
            <a:r>
              <a:rPr lang="en-US"/>
              <a:t/>
            </a:r>
          </a:p>
          <a:p>
            <a:r>
              <a:rPr lang="en-US"/>
              <a:t>We pray for you in the ORUef and ICAA offices often.  Our OBED family is doing great work in the nation of Colombia.  I tell other nations about your Kingdom focus.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my family, we love to play board games together.  When we play together, we grow together.  Our only problem is that we are all very competitive.  None of us likes to lose!  When the children were younger, it was easier to win.  Some moms and dads in the room love to let their children win.  I was not one of those dads.  I wanted them to learn the art of winning AND the grace of losing. I don't know if that happened exactly as I wanted. Of course, now it isn't quite as easy to win.  </a:t>
            </a:r>
          </a:p>
          <a:p>
            <a:r>
              <a:rPr lang="en-US"/>
              <a:t/>
            </a:r>
          </a:p>
          <a:p>
            <a:r>
              <a:rPr lang="en-US"/>
              <a:t>One game we enjoy is Jenga.  Maybe you have played it before.  You build a solid structure, alternating three bricks on top of three other bricks.  Then each player takes a turn pulling one of the bricks out until the structure falls.  Whoever pulls the brick out before it falls is the loser.</a:t>
            </a:r>
          </a:p>
          <a:p>
            <a:r>
              <a:rPr lang="en-US"/>
              <a:t/>
            </a:r>
          </a:p>
          <a:p>
            <a:r>
              <a:rPr lang="en-US"/>
              <a:t>I was looking at this Jenga structure one day and started thinking about the work we do with Biblical worldview development in students.  If we build a structure with truth (line upon line and precept upon precept - Isaiah 28:10), it becomes a solid foundation for our students to live our their Christian faith.  But if we begin to distort truth or remove truth, little by little, the tower will come tumbling down.</a:t>
            </a:r>
          </a:p>
          <a:p>
            <a:r>
              <a:rPr lang="en-US"/>
              <a:t/>
            </a:r>
          </a:p>
          <a:p>
            <a:r>
              <a:rPr lang="en-US"/>
              <a:t>The work we do in building our students' worldview to reflect a knowledge of God's Word and a relationship with Him, is critical, no imperative, to setting a foundation for their lives.  Jesus talked about how a wise man builds his house upon a rock, but the foolish man builds his house upon the sand.  We can't control where the student builds the house, but we can provide the building materials that they can use for today and for the rest of their lives.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I'm sure today is not the first time that you have sat in a session to learn about worldview.  I have seen several definitions of worldview and a lot of them are great.  </a:t>
            </a:r>
          </a:p>
          <a:p>
            <a:r>
              <a:rPr lang="en-US"/>
              <a:t/>
            </a:r>
          </a:p>
          <a:p>
            <a:r>
              <a:rPr lang="en-US"/>
              <a:t>Today, we are going to use this definition that is used by Dr. Bryan Smith, the BJU Press guru on worldview.  (read)</a:t>
            </a:r>
          </a:p>
          <a:p>
            <a:r>
              <a:rPr lang="en-US"/>
              <a:t/>
            </a:r>
          </a:p>
          <a:p>
            <a:r>
              <a:rPr lang="en-US"/>
              <a:t>For the rest of the session we are going to focus on these three parts: values, the big story, and how we can act on these ideas.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think many teachers when they begin teaching in a Christian school view Biblical integration in this model.</a:t>
            </a:r>
          </a:p>
          <a:p>
            <a:r>
              <a:rPr lang="en-US"/>
              <a:t/>
            </a:r>
          </a:p>
          <a:p>
            <a:r>
              <a:rPr lang="en-US"/>
              <a:t>They see that each subject as a separate subject, including Bible.  In this model, Bible is introduced as a separate subject, taught every day, helping students understand God's Word.  Chapels and campus pastors are implemented to help disciple students as well.  Teachers' content is focused on "academic" materials and Bible teachers focus on "spiritual" materials.</a:t>
            </a:r>
          </a:p>
          <a:p>
            <a:r>
              <a:rPr lang="en-US"/>
              <a:t/>
            </a:r>
          </a:p>
          <a:p>
            <a:r>
              <a:rPr lang="en-US"/>
              <a:t>This is certainly an improvement over a public educational institution, but the danger is that it can create a mindset of dualism.  Dualism places things in their compartments.  God's Word wasn't written just for our Bible instruction.  It contains truth that is reflected in all subjects.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would like to present this model.  In this model, we teach the Bible and through the lens of God's Word.  The Bible is the foundation of all of the material content: the values, big story, and applications all reflect the truth of God's Word.</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have seen many Christian school teachers work diligently to search for a scripture that they can present in each lesson.  Administrators or directors require "Biblical Worldview Objectives" in each lesson.  I appreciate this effort, because it shows that the school is being intentional in their efforts.  </a:t>
            </a:r>
          </a:p>
          <a:p>
            <a:r>
              <a:rPr lang="en-US"/>
              <a:t/>
            </a:r>
          </a:p>
          <a:p>
            <a:r>
              <a:rPr lang="en-US"/>
              <a:t>However, I am afraid creating "content objectives" and separate "Biblical worldview objectives" also promotes dualism.  Students can discern the difference between when an application feels natural or if it feels artificial.</a:t>
            </a:r>
          </a:p>
          <a:p>
            <a:r>
              <a:rPr lang="en-US"/>
              <a:t/>
            </a:r>
          </a:p>
          <a:p>
            <a:r>
              <a:rPr lang="en-US"/>
              <a:t>I encourage you to look at your subject from the perspective of beliefs, values, and assumptions.  In the subject content, what are the basic beliefs that are necessary for a student to understand to draw Biblical conclusions? What are the values that need to be in place to feel the spiritual connection? And what are the assumptions that you need to make sure students can apply to the content that you are teaching?</a:t>
            </a:r>
          </a:p>
          <a:p>
            <a:r>
              <a:rPr lang="en-US"/>
              <a:t/>
            </a:r>
          </a:p>
          <a:p>
            <a:r>
              <a:rPr lang="en-US"/>
              <a:t>For instance, in science, we can build the belief that God created our world in 6 days and on the 7th day he rested. When I assume that God created the world around me, and gave order to His creation, my focus becomes on discovery and mastery of His creation.  If I have an evolutionary assumption, my value is that I am trying to evolve into a higher version than the past versions of humanity.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want us to do a little bit of sharing with each other.  </a:t>
            </a:r>
          </a:p>
          <a:p>
            <a:r>
              <a:rPr lang="en-US"/>
              <a:t/>
            </a:r>
          </a:p>
          <a:p>
            <a:r>
              <a:rPr lang="en-US"/>
              <a:t>One of the important things to do is to look at the big picture of your subject content.  Start here.  What are the biggest Biblical values for that subject that need to be communicated.</a:t>
            </a:r>
          </a:p>
          <a:p>
            <a:r>
              <a:rPr lang="en-US"/>
              <a:t/>
            </a:r>
          </a:p>
          <a:p>
            <a:r>
              <a:rPr lang="en-US"/>
              <a:t>Let's turn to one or two people around you, let them know what subject and grade level you want to share about.  Then brainstorm about the 5-10 most critical beliefs, values and assumptions for students to understand about your subject.  </a:t>
            </a:r>
          </a:p>
          <a:p>
            <a:r>
              <a:rPr lang="en-US"/>
              <a:t/>
            </a:r>
          </a:p>
          <a:p>
            <a:r>
              <a:rPr lang="en-US"/>
              <a:t>Do this quickly and write them down.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wanted to share some of the things that I have reflected on for a couple of subjects.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you take your most critical beliefs, values and assumptions and frame them in the metanarrative or big story of the Bible.</a:t>
            </a:r>
          </a:p>
          <a:p>
            <a:r>
              <a:rPr lang="en-US"/>
              <a:t/>
            </a:r>
          </a:p>
          <a:p>
            <a:r>
              <a:rPr lang="en-US"/>
              <a:t>The Bible is one big story.  From the beginning of the book when God spoke, "Let there be light!" and place Adam and Eve in the Garden of Eden to the end of the book when God restores the perfection of Eden in heaven.</a:t>
            </a:r>
          </a:p>
          <a:p>
            <a:r>
              <a:rPr lang="en-US"/>
              <a:t/>
            </a:r>
          </a:p>
          <a:p>
            <a:r>
              <a:rPr lang="en-US"/>
              <a:t>The big story of the Bible is that God created the world perfect.  Sin entered the world through mankind's disobedience.  But God has a plan to redeem and restore mankind to Himself.  BJU Press has called this the Creation, Fall, Redemption Model.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jpeg" Type="http://schemas.openxmlformats.org/officeDocument/2006/relationships/image"/><Relationship Id="rId14" Target="../media/image13.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26.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27.jpeg" Type="http://schemas.openxmlformats.org/officeDocument/2006/relationships/image"/><Relationship Id="rId4" Target="../media/image28.png" Type="http://schemas.openxmlformats.org/officeDocument/2006/relationships/image"/><Relationship Id="rId5" Target="../media/image29.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30.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31.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32.pn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35.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36.png" Type="http://schemas.openxmlformats.org/officeDocument/2006/relationships/image"/><Relationship Id="rId4" Target="../media/image37.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4.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40.png" Type="http://schemas.openxmlformats.org/officeDocument/2006/relationships/image"/><Relationship Id="rId4" Target="../media/image41.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42.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43.jpeg" Type="http://schemas.openxmlformats.org/officeDocument/2006/relationships/image"/><Relationship Id="rId2" Target="../notesSlides/notesSlide18.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5.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6.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7.jpe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7.jpe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22.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2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3846962" y="4131361"/>
            <a:ext cx="4996443" cy="4750680"/>
            <a:chOff x="0" y="0"/>
            <a:chExt cx="1293983" cy="1230335"/>
          </a:xfrm>
        </p:grpSpPr>
        <p:sp>
          <p:nvSpPr>
            <p:cNvPr name="Freeform 4" id="4"/>
            <p:cNvSpPr/>
            <p:nvPr/>
          </p:nvSpPr>
          <p:spPr>
            <a:xfrm flipH="false" flipV="false" rot="0">
              <a:off x="0" y="0"/>
              <a:ext cx="1293983" cy="1230335"/>
            </a:xfrm>
            <a:custGeom>
              <a:avLst/>
              <a:gdLst/>
              <a:ahLst/>
              <a:cxnLst/>
              <a:rect r="r" b="b" t="t" l="l"/>
              <a:pathLst>
                <a:path h="1230335" w="1293983">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sp>
        <p:sp>
          <p:nvSpPr>
            <p:cNvPr name="TextBox 5" id="5"/>
            <p:cNvSpPr txBox="true"/>
            <p:nvPr/>
          </p:nvSpPr>
          <p:spPr>
            <a:xfrm>
              <a:off x="121311" y="77244"/>
              <a:ext cx="1051361" cy="1037747"/>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724007" y="5963633"/>
            <a:ext cx="7854157" cy="7627620"/>
            <a:chOff x="0" y="0"/>
            <a:chExt cx="1027471" cy="997836"/>
          </a:xfrm>
        </p:grpSpPr>
        <p:sp>
          <p:nvSpPr>
            <p:cNvPr name="Freeform 7" id="7"/>
            <p:cNvSpPr/>
            <p:nvPr/>
          </p:nvSpPr>
          <p:spPr>
            <a:xfrm flipH="false" flipV="false" rot="0">
              <a:off x="0" y="0"/>
              <a:ext cx="1027471" cy="997836"/>
            </a:xfrm>
            <a:custGeom>
              <a:avLst/>
              <a:gdLst/>
              <a:ahLst/>
              <a:cxnLst/>
              <a:rect r="r" b="b" t="t" l="l"/>
              <a:pathLst>
                <a:path h="997836" w="1027471">
                  <a:moveTo>
                    <a:pt x="513735" y="0"/>
                  </a:moveTo>
                  <a:cubicBezTo>
                    <a:pt x="230007" y="0"/>
                    <a:pt x="0" y="223373"/>
                    <a:pt x="0" y="498918"/>
                  </a:cubicBezTo>
                  <a:cubicBezTo>
                    <a:pt x="0" y="774463"/>
                    <a:pt x="230007" y="997836"/>
                    <a:pt x="513735" y="997836"/>
                  </a:cubicBezTo>
                  <a:cubicBezTo>
                    <a:pt x="797464" y="997836"/>
                    <a:pt x="1027471" y="774463"/>
                    <a:pt x="1027471" y="498918"/>
                  </a:cubicBezTo>
                  <a:cubicBezTo>
                    <a:pt x="1027471" y="223373"/>
                    <a:pt x="797464" y="0"/>
                    <a:pt x="513735" y="0"/>
                  </a:cubicBezTo>
                  <a:close/>
                </a:path>
              </a:pathLst>
            </a:custGeom>
            <a:solidFill>
              <a:srgbClr val="124A87"/>
            </a:solidFill>
          </p:spPr>
        </p:sp>
        <p:sp>
          <p:nvSpPr>
            <p:cNvPr name="TextBox 8" id="8"/>
            <p:cNvSpPr txBox="true"/>
            <p:nvPr/>
          </p:nvSpPr>
          <p:spPr>
            <a:xfrm>
              <a:off x="96325" y="55447"/>
              <a:ext cx="834820" cy="848841"/>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744293" y="-2576106"/>
            <a:ext cx="7203777" cy="5740737"/>
            <a:chOff x="0" y="0"/>
            <a:chExt cx="1019944" cy="812800"/>
          </a:xfrm>
        </p:grpSpPr>
        <p:sp>
          <p:nvSpPr>
            <p:cNvPr name="Freeform 10" id="10"/>
            <p:cNvSpPr/>
            <p:nvPr/>
          </p:nvSpPr>
          <p:spPr>
            <a:xfrm flipH="false" flipV="false" rot="0">
              <a:off x="0" y="0"/>
              <a:ext cx="1019944" cy="812800"/>
            </a:xfrm>
            <a:custGeom>
              <a:avLst/>
              <a:gdLst/>
              <a:ahLst/>
              <a:cxnLst/>
              <a:rect r="r" b="b" t="t" l="l"/>
              <a:pathLst>
                <a:path h="812800" w="1019944">
                  <a:moveTo>
                    <a:pt x="509972" y="0"/>
                  </a:moveTo>
                  <a:cubicBezTo>
                    <a:pt x="228322" y="0"/>
                    <a:pt x="0" y="181951"/>
                    <a:pt x="0" y="406400"/>
                  </a:cubicBezTo>
                  <a:cubicBezTo>
                    <a:pt x="0" y="630849"/>
                    <a:pt x="228322" y="812800"/>
                    <a:pt x="509972" y="812800"/>
                  </a:cubicBezTo>
                  <a:cubicBezTo>
                    <a:pt x="791622" y="812800"/>
                    <a:pt x="1019944" y="630849"/>
                    <a:pt x="1019944" y="406400"/>
                  </a:cubicBezTo>
                  <a:cubicBezTo>
                    <a:pt x="1019944" y="181951"/>
                    <a:pt x="791622" y="0"/>
                    <a:pt x="509972" y="0"/>
                  </a:cubicBezTo>
                  <a:close/>
                </a:path>
              </a:pathLst>
            </a:custGeom>
            <a:solidFill>
              <a:srgbClr val="124A87"/>
            </a:solidFill>
          </p:spPr>
        </p:sp>
        <p:sp>
          <p:nvSpPr>
            <p:cNvPr name="TextBox 11" id="11"/>
            <p:cNvSpPr txBox="true"/>
            <p:nvPr/>
          </p:nvSpPr>
          <p:spPr>
            <a:xfrm>
              <a:off x="95620" y="38100"/>
              <a:ext cx="828704" cy="6985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34893" y="1030836"/>
            <a:ext cx="8225327" cy="8225327"/>
          </a:xfrm>
          <a:custGeom>
            <a:avLst/>
            <a:gdLst/>
            <a:ahLst/>
            <a:cxnLst/>
            <a:rect r="r" b="b" t="t" l="l"/>
            <a:pathLst>
              <a:path h="8225327" w="8225327">
                <a:moveTo>
                  <a:pt x="0" y="0"/>
                </a:moveTo>
                <a:lnTo>
                  <a:pt x="8225327" y="0"/>
                </a:lnTo>
                <a:lnTo>
                  <a:pt x="8225327" y="8225328"/>
                </a:lnTo>
                <a:lnTo>
                  <a:pt x="0" y="82253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5400000">
            <a:off x="-964351" y="3536512"/>
            <a:ext cx="6637719" cy="3318859"/>
          </a:xfrm>
          <a:custGeom>
            <a:avLst/>
            <a:gdLst/>
            <a:ahLst/>
            <a:cxnLst/>
            <a:rect r="r" b="b" t="t" l="l"/>
            <a:pathLst>
              <a:path h="3318859" w="6637719">
                <a:moveTo>
                  <a:pt x="0" y="0"/>
                </a:moveTo>
                <a:lnTo>
                  <a:pt x="6637718" y="0"/>
                </a:lnTo>
                <a:lnTo>
                  <a:pt x="6637718" y="3318859"/>
                </a:lnTo>
                <a:lnTo>
                  <a:pt x="0" y="331885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5400000">
            <a:off x="2426034" y="3459994"/>
            <a:ext cx="6651061" cy="3458552"/>
          </a:xfrm>
          <a:custGeom>
            <a:avLst/>
            <a:gdLst/>
            <a:ahLst/>
            <a:cxnLst/>
            <a:rect r="r" b="b" t="t" l="l"/>
            <a:pathLst>
              <a:path h="3458552" w="6651061">
                <a:moveTo>
                  <a:pt x="0" y="0"/>
                </a:moveTo>
                <a:lnTo>
                  <a:pt x="6651061" y="0"/>
                </a:lnTo>
                <a:lnTo>
                  <a:pt x="6651061" y="3458552"/>
                </a:lnTo>
                <a:lnTo>
                  <a:pt x="0" y="345855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0">
            <a:off x="801758" y="1686917"/>
            <a:ext cx="6404641" cy="6404641"/>
          </a:xfrm>
          <a:custGeom>
            <a:avLst/>
            <a:gdLst/>
            <a:ahLst/>
            <a:cxnLst/>
            <a:rect r="r" b="b" t="t" l="l"/>
            <a:pathLst>
              <a:path h="6404641" w="6404641">
                <a:moveTo>
                  <a:pt x="0" y="0"/>
                </a:moveTo>
                <a:lnTo>
                  <a:pt x="6404641" y="0"/>
                </a:lnTo>
                <a:lnTo>
                  <a:pt x="6404641" y="6404641"/>
                </a:lnTo>
                <a:lnTo>
                  <a:pt x="0" y="640464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false" rot="0">
            <a:off x="1232092" y="2296990"/>
            <a:ext cx="5616761" cy="2808381"/>
          </a:xfrm>
          <a:custGeom>
            <a:avLst/>
            <a:gdLst/>
            <a:ahLst/>
            <a:cxnLst/>
            <a:rect r="r" b="b" t="t" l="l"/>
            <a:pathLst>
              <a:path h="2808381" w="5616761">
                <a:moveTo>
                  <a:pt x="0" y="0"/>
                </a:moveTo>
                <a:lnTo>
                  <a:pt x="5616762" y="0"/>
                </a:lnTo>
                <a:lnTo>
                  <a:pt x="5616762" y="2808381"/>
                </a:lnTo>
                <a:lnTo>
                  <a:pt x="0" y="280838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p:cNvSpPr/>
          <p:nvPr/>
        </p:nvSpPr>
        <p:spPr>
          <a:xfrm flipH="false" flipV="false" rot="-10800000">
            <a:off x="2203071" y="6885441"/>
            <a:ext cx="3621733" cy="1512074"/>
          </a:xfrm>
          <a:custGeom>
            <a:avLst/>
            <a:gdLst/>
            <a:ahLst/>
            <a:cxnLst/>
            <a:rect r="r" b="b" t="t" l="l"/>
            <a:pathLst>
              <a:path h="1512074" w="3621733">
                <a:moveTo>
                  <a:pt x="0" y="0"/>
                </a:moveTo>
                <a:lnTo>
                  <a:pt x="3621733" y="0"/>
                </a:lnTo>
                <a:lnTo>
                  <a:pt x="3621733" y="1512074"/>
                </a:lnTo>
                <a:lnTo>
                  <a:pt x="0" y="151207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18" id="18"/>
          <p:cNvGrpSpPr/>
          <p:nvPr/>
        </p:nvGrpSpPr>
        <p:grpSpPr>
          <a:xfrm rot="0">
            <a:off x="1568391" y="2750404"/>
            <a:ext cx="4891093" cy="4891073"/>
            <a:chOff x="0" y="0"/>
            <a:chExt cx="6350000" cy="6349975"/>
          </a:xfrm>
        </p:grpSpPr>
        <p:sp>
          <p:nvSpPr>
            <p:cNvPr name="Freeform 19" id="19"/>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3"/>
              <a:stretch>
                <a:fillRect l="-16666" t="0" r="-16666" b="0"/>
              </a:stretch>
            </a:blipFill>
          </p:spPr>
        </p:sp>
      </p:grpSp>
      <p:grpSp>
        <p:nvGrpSpPr>
          <p:cNvPr name="Group 20" id="20"/>
          <p:cNvGrpSpPr/>
          <p:nvPr/>
        </p:nvGrpSpPr>
        <p:grpSpPr>
          <a:xfrm rot="0">
            <a:off x="10188845" y="7807931"/>
            <a:ext cx="11467484" cy="1816716"/>
            <a:chOff x="0" y="0"/>
            <a:chExt cx="3020243" cy="478477"/>
          </a:xfrm>
        </p:grpSpPr>
        <p:sp>
          <p:nvSpPr>
            <p:cNvPr name="Freeform 21" id="21"/>
            <p:cNvSpPr/>
            <p:nvPr/>
          </p:nvSpPr>
          <p:spPr>
            <a:xfrm flipH="false" flipV="false" rot="0">
              <a:off x="0" y="0"/>
              <a:ext cx="3020243" cy="478477"/>
            </a:xfrm>
            <a:custGeom>
              <a:avLst/>
              <a:gdLst/>
              <a:ahLst/>
              <a:cxnLst/>
              <a:rect r="r" b="b" t="t" l="l"/>
              <a:pathLst>
                <a:path h="478477" w="3020243">
                  <a:moveTo>
                    <a:pt x="67512" y="0"/>
                  </a:moveTo>
                  <a:lnTo>
                    <a:pt x="2952731" y="0"/>
                  </a:lnTo>
                  <a:cubicBezTo>
                    <a:pt x="2990017" y="0"/>
                    <a:pt x="3020243" y="30226"/>
                    <a:pt x="3020243" y="67512"/>
                  </a:cubicBezTo>
                  <a:lnTo>
                    <a:pt x="3020243" y="410965"/>
                  </a:lnTo>
                  <a:cubicBezTo>
                    <a:pt x="3020243" y="428870"/>
                    <a:pt x="3013130" y="446042"/>
                    <a:pt x="3000469" y="458703"/>
                  </a:cubicBezTo>
                  <a:cubicBezTo>
                    <a:pt x="2987808" y="471364"/>
                    <a:pt x="2970636" y="478477"/>
                    <a:pt x="2952731" y="478477"/>
                  </a:cubicBezTo>
                  <a:lnTo>
                    <a:pt x="67512" y="478477"/>
                  </a:lnTo>
                  <a:cubicBezTo>
                    <a:pt x="30226" y="478477"/>
                    <a:pt x="0" y="448250"/>
                    <a:pt x="0" y="410965"/>
                  </a:cubicBezTo>
                  <a:lnTo>
                    <a:pt x="0" y="67512"/>
                  </a:lnTo>
                  <a:cubicBezTo>
                    <a:pt x="0" y="30226"/>
                    <a:pt x="30226" y="0"/>
                    <a:pt x="67512" y="0"/>
                  </a:cubicBezTo>
                  <a:close/>
                </a:path>
              </a:pathLst>
            </a:custGeom>
            <a:solidFill>
              <a:srgbClr val="0E4D8D"/>
            </a:solidFill>
          </p:spPr>
        </p:sp>
        <p:sp>
          <p:nvSpPr>
            <p:cNvPr name="TextBox 22" id="22"/>
            <p:cNvSpPr txBox="true"/>
            <p:nvPr/>
          </p:nvSpPr>
          <p:spPr>
            <a:xfrm>
              <a:off x="0" y="-38100"/>
              <a:ext cx="3020243" cy="516577"/>
            </a:xfrm>
            <a:prstGeom prst="rect">
              <a:avLst/>
            </a:prstGeom>
          </p:spPr>
          <p:txBody>
            <a:bodyPr anchor="ctr" rtlCol="false" tIns="50800" lIns="50800" bIns="50800" rIns="50800"/>
            <a:lstStyle/>
            <a:p>
              <a:pPr algn="ctr">
                <a:lnSpc>
                  <a:spcPts val="2659"/>
                </a:lnSpc>
                <a:spcBef>
                  <a:spcPct val="0"/>
                </a:spcBef>
              </a:pPr>
            </a:p>
          </p:txBody>
        </p:sp>
      </p:grpSp>
      <p:grpSp>
        <p:nvGrpSpPr>
          <p:cNvPr name="Group 23" id="23"/>
          <p:cNvGrpSpPr/>
          <p:nvPr/>
        </p:nvGrpSpPr>
        <p:grpSpPr>
          <a:xfrm rot="0">
            <a:off x="-1026495" y="2561143"/>
            <a:ext cx="1721573" cy="1636893"/>
            <a:chOff x="0" y="0"/>
            <a:chExt cx="1293983" cy="1230335"/>
          </a:xfrm>
        </p:grpSpPr>
        <p:sp>
          <p:nvSpPr>
            <p:cNvPr name="Freeform 24" id="24"/>
            <p:cNvSpPr/>
            <p:nvPr/>
          </p:nvSpPr>
          <p:spPr>
            <a:xfrm flipH="false" flipV="false" rot="0">
              <a:off x="0" y="0"/>
              <a:ext cx="1293983" cy="1230335"/>
            </a:xfrm>
            <a:custGeom>
              <a:avLst/>
              <a:gdLst/>
              <a:ahLst/>
              <a:cxnLst/>
              <a:rect r="r" b="b" t="t" l="l"/>
              <a:pathLst>
                <a:path h="1230335" w="1293983">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sp>
        <p:sp>
          <p:nvSpPr>
            <p:cNvPr name="TextBox 25" id="25"/>
            <p:cNvSpPr txBox="true"/>
            <p:nvPr/>
          </p:nvSpPr>
          <p:spPr>
            <a:xfrm>
              <a:off x="121311" y="77244"/>
              <a:ext cx="1051361" cy="1037747"/>
            </a:xfrm>
            <a:prstGeom prst="rect">
              <a:avLst/>
            </a:prstGeom>
          </p:spPr>
          <p:txBody>
            <a:bodyPr anchor="ctr" rtlCol="false" tIns="50800" lIns="50800" bIns="50800" rIns="50800"/>
            <a:lstStyle/>
            <a:p>
              <a:pPr algn="ctr">
                <a:lnSpc>
                  <a:spcPts val="2659"/>
                </a:lnSpc>
              </a:pPr>
            </a:p>
          </p:txBody>
        </p:sp>
      </p:grpSp>
      <p:grpSp>
        <p:nvGrpSpPr>
          <p:cNvPr name="Group 26" id="26"/>
          <p:cNvGrpSpPr/>
          <p:nvPr/>
        </p:nvGrpSpPr>
        <p:grpSpPr>
          <a:xfrm rot="0">
            <a:off x="6452293" y="9468554"/>
            <a:ext cx="1721573" cy="1636893"/>
            <a:chOff x="0" y="0"/>
            <a:chExt cx="1293983" cy="1230335"/>
          </a:xfrm>
        </p:grpSpPr>
        <p:sp>
          <p:nvSpPr>
            <p:cNvPr name="Freeform 27" id="27"/>
            <p:cNvSpPr/>
            <p:nvPr/>
          </p:nvSpPr>
          <p:spPr>
            <a:xfrm flipH="false" flipV="false" rot="0">
              <a:off x="0" y="0"/>
              <a:ext cx="1293983" cy="1230335"/>
            </a:xfrm>
            <a:custGeom>
              <a:avLst/>
              <a:gdLst/>
              <a:ahLst/>
              <a:cxnLst/>
              <a:rect r="r" b="b" t="t" l="l"/>
              <a:pathLst>
                <a:path h="1230335" w="1293983">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sp>
        <p:sp>
          <p:nvSpPr>
            <p:cNvPr name="TextBox 28" id="28"/>
            <p:cNvSpPr txBox="true"/>
            <p:nvPr/>
          </p:nvSpPr>
          <p:spPr>
            <a:xfrm>
              <a:off x="121311" y="77244"/>
              <a:ext cx="1051361" cy="1037747"/>
            </a:xfrm>
            <a:prstGeom prst="rect">
              <a:avLst/>
            </a:prstGeom>
          </p:spPr>
          <p:txBody>
            <a:bodyPr anchor="ctr" rtlCol="false" tIns="50800" lIns="50800" bIns="50800" rIns="50800"/>
            <a:lstStyle/>
            <a:p>
              <a:pPr algn="ctr">
                <a:lnSpc>
                  <a:spcPts val="2659"/>
                </a:lnSpc>
              </a:pPr>
            </a:p>
          </p:txBody>
        </p:sp>
      </p:grpSp>
      <p:sp>
        <p:nvSpPr>
          <p:cNvPr name="Freeform 29" id="29"/>
          <p:cNvSpPr/>
          <p:nvPr/>
        </p:nvSpPr>
        <p:spPr>
          <a:xfrm flipH="false" flipV="false" rot="0">
            <a:off x="7206399" y="733751"/>
            <a:ext cx="3475553" cy="1827393"/>
          </a:xfrm>
          <a:custGeom>
            <a:avLst/>
            <a:gdLst/>
            <a:ahLst/>
            <a:cxnLst/>
            <a:rect r="r" b="b" t="t" l="l"/>
            <a:pathLst>
              <a:path h="1827393" w="3475553">
                <a:moveTo>
                  <a:pt x="0" y="0"/>
                </a:moveTo>
                <a:lnTo>
                  <a:pt x="3475554" y="0"/>
                </a:lnTo>
                <a:lnTo>
                  <a:pt x="3475554" y="1827392"/>
                </a:lnTo>
                <a:lnTo>
                  <a:pt x="0" y="1827392"/>
                </a:lnTo>
                <a:lnTo>
                  <a:pt x="0" y="0"/>
                </a:lnTo>
                <a:close/>
              </a:path>
            </a:pathLst>
          </a:custGeom>
          <a:blipFill>
            <a:blip r:embed="rId14"/>
            <a:stretch>
              <a:fillRect l="0" t="0" r="0" b="0"/>
            </a:stretch>
          </a:blipFill>
        </p:spPr>
      </p:sp>
      <p:sp>
        <p:nvSpPr>
          <p:cNvPr name="TextBox 30" id="30"/>
          <p:cNvSpPr txBox="true"/>
          <p:nvPr/>
        </p:nvSpPr>
        <p:spPr>
          <a:xfrm rot="0">
            <a:off x="7918990" y="2192725"/>
            <a:ext cx="9383463" cy="2322632"/>
          </a:xfrm>
          <a:prstGeom prst="rect">
            <a:avLst/>
          </a:prstGeom>
        </p:spPr>
        <p:txBody>
          <a:bodyPr anchor="t" rtlCol="false" tIns="0" lIns="0" bIns="0" rIns="0">
            <a:spAutoFit/>
          </a:bodyPr>
          <a:lstStyle/>
          <a:p>
            <a:pPr algn="r">
              <a:lnSpc>
                <a:spcPts val="8511"/>
              </a:lnSpc>
            </a:pPr>
            <a:r>
              <a:rPr lang="en-US" sz="9054" b="true">
                <a:solidFill>
                  <a:srgbClr val="124A87"/>
                </a:solidFill>
                <a:latin typeface="Poppins Ultra-Bold"/>
                <a:ea typeface="Poppins Ultra-Bold"/>
                <a:cs typeface="Poppins Ultra-Bold"/>
                <a:sym typeface="Poppins Ultra-Bold"/>
              </a:rPr>
              <a:t>Practical Strategies</a:t>
            </a:r>
          </a:p>
        </p:txBody>
      </p:sp>
      <p:sp>
        <p:nvSpPr>
          <p:cNvPr name="TextBox 31" id="31"/>
          <p:cNvSpPr txBox="true"/>
          <p:nvPr/>
        </p:nvSpPr>
        <p:spPr>
          <a:xfrm rot="0">
            <a:off x="11717930" y="7867280"/>
            <a:ext cx="5584524" cy="1574194"/>
          </a:xfrm>
          <a:prstGeom prst="rect">
            <a:avLst/>
          </a:prstGeom>
        </p:spPr>
        <p:txBody>
          <a:bodyPr anchor="t" rtlCol="false" tIns="0" lIns="0" bIns="0" rIns="0">
            <a:spAutoFit/>
          </a:bodyPr>
          <a:lstStyle/>
          <a:p>
            <a:pPr algn="r">
              <a:lnSpc>
                <a:spcPts val="6158"/>
              </a:lnSpc>
            </a:pPr>
            <a:r>
              <a:rPr lang="en-US" sz="4398" b="true">
                <a:solidFill>
                  <a:srgbClr val="FFFFFF"/>
                </a:solidFill>
                <a:latin typeface="Poppins Medium"/>
                <a:ea typeface="Poppins Medium"/>
                <a:cs typeface="Poppins Medium"/>
                <a:sym typeface="Poppins Medium"/>
              </a:rPr>
              <a:t>Chris Belyeu</a:t>
            </a:r>
          </a:p>
          <a:p>
            <a:pPr algn="r">
              <a:lnSpc>
                <a:spcPts val="6158"/>
              </a:lnSpc>
              <a:spcBef>
                <a:spcPct val="0"/>
              </a:spcBef>
            </a:pPr>
            <a:r>
              <a:rPr lang="en-US" b="true" sz="4398">
                <a:solidFill>
                  <a:srgbClr val="FFFFFF"/>
                </a:solidFill>
                <a:latin typeface="Poppins Medium"/>
                <a:ea typeface="Poppins Medium"/>
                <a:cs typeface="Poppins Medium"/>
                <a:sym typeface="Poppins Medium"/>
              </a:rPr>
              <a:t>chbelyeu@oru.edu</a:t>
            </a:r>
          </a:p>
        </p:txBody>
      </p:sp>
      <p:sp>
        <p:nvSpPr>
          <p:cNvPr name="TextBox 32" id="32"/>
          <p:cNvSpPr txBox="true"/>
          <p:nvPr/>
        </p:nvSpPr>
        <p:spPr>
          <a:xfrm rot="0">
            <a:off x="9949810" y="4547429"/>
            <a:ext cx="7352643" cy="2155826"/>
          </a:xfrm>
          <a:prstGeom prst="rect">
            <a:avLst/>
          </a:prstGeom>
        </p:spPr>
        <p:txBody>
          <a:bodyPr anchor="t" rtlCol="false" tIns="0" lIns="0" bIns="0" rIns="0">
            <a:spAutoFit/>
          </a:bodyPr>
          <a:lstStyle/>
          <a:p>
            <a:pPr algn="r">
              <a:lnSpc>
                <a:spcPts val="8000"/>
              </a:lnSpc>
            </a:pPr>
            <a:r>
              <a:rPr lang="en-US" sz="8000">
                <a:solidFill>
                  <a:srgbClr val="000000"/>
                </a:solidFill>
                <a:latin typeface="Poppins"/>
                <a:ea typeface="Poppins"/>
                <a:cs typeface="Poppins"/>
                <a:sym typeface="Poppins"/>
              </a:rPr>
              <a:t>for Biblical Integration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124A87"/>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551252" y="876300"/>
            <a:ext cx="3634264" cy="1295400"/>
          </a:xfrm>
          <a:prstGeom prst="rect">
            <a:avLst/>
          </a:prstGeom>
        </p:spPr>
        <p:txBody>
          <a:bodyPr anchor="t" rtlCol="false" tIns="0" lIns="0" bIns="0" rIns="0">
            <a:spAutoFit/>
          </a:bodyPr>
          <a:lstStyle/>
          <a:p>
            <a:pPr algn="ctr">
              <a:lnSpc>
                <a:spcPts val="10500"/>
              </a:lnSpc>
            </a:pPr>
            <a:r>
              <a:rPr lang="en-US" sz="7500" b="true">
                <a:solidFill>
                  <a:srgbClr val="261506"/>
                </a:solidFill>
                <a:latin typeface="Canva Sans 2 Bold"/>
                <a:ea typeface="Canva Sans 2 Bold"/>
                <a:cs typeface="Canva Sans 2 Bold"/>
                <a:sym typeface="Canva Sans 2 Bold"/>
              </a:rPr>
              <a:t>Science</a:t>
            </a:r>
          </a:p>
        </p:txBody>
      </p:sp>
      <p:sp>
        <p:nvSpPr>
          <p:cNvPr name="TextBox 4" id="4"/>
          <p:cNvSpPr txBox="true"/>
          <p:nvPr/>
        </p:nvSpPr>
        <p:spPr>
          <a:xfrm rot="0">
            <a:off x="1324330" y="2410152"/>
            <a:ext cx="16290043" cy="7407275"/>
          </a:xfrm>
          <a:prstGeom prst="rect">
            <a:avLst/>
          </a:prstGeom>
        </p:spPr>
        <p:txBody>
          <a:bodyPr anchor="t" rtlCol="false" tIns="0" lIns="0" bIns="0" rIns="0">
            <a:spAutoFit/>
          </a:bodyPr>
          <a:lstStyle/>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The Bible and the findings of science </a:t>
            </a:r>
            <a:r>
              <a:rPr lang="en-US" b="true" sz="3500">
                <a:solidFill>
                  <a:srgbClr val="000000"/>
                </a:solidFill>
                <a:latin typeface="Canva Sans 2 Bold"/>
                <a:ea typeface="Canva Sans 2 Bold"/>
                <a:cs typeface="Canva Sans 2 Bold"/>
                <a:sym typeface="Canva Sans 2 Bold"/>
              </a:rPr>
              <a:t>do not conflict</a:t>
            </a:r>
            <a:r>
              <a:rPr lang="en-US" sz="3500">
                <a:solidFill>
                  <a:srgbClr val="000000"/>
                </a:solidFill>
                <a:latin typeface="Canva Sans 2"/>
                <a:ea typeface="Canva Sans 2"/>
                <a:cs typeface="Canva Sans 2"/>
                <a:sym typeface="Canva Sans 2"/>
              </a:rPr>
              <a:t>.</a:t>
            </a:r>
          </a:p>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God is the Creator who made the earth for our </a:t>
            </a:r>
            <a:r>
              <a:rPr lang="en-US" b="true" sz="3500">
                <a:solidFill>
                  <a:srgbClr val="000000"/>
                </a:solidFill>
                <a:latin typeface="Canva Sans 2 Bold"/>
                <a:ea typeface="Canva Sans 2 Bold"/>
                <a:cs typeface="Canva Sans 2 Bold"/>
                <a:sym typeface="Canva Sans 2 Bold"/>
              </a:rPr>
              <a:t>enjoyment</a:t>
            </a:r>
            <a:r>
              <a:rPr lang="en-US" sz="3500">
                <a:solidFill>
                  <a:srgbClr val="000000"/>
                </a:solidFill>
                <a:latin typeface="Canva Sans 2"/>
                <a:ea typeface="Canva Sans 2"/>
                <a:cs typeface="Canva Sans 2"/>
                <a:sym typeface="Canva Sans 2"/>
              </a:rPr>
              <a:t> and His </a:t>
            </a:r>
            <a:r>
              <a:rPr lang="en-US" b="true" sz="3500">
                <a:solidFill>
                  <a:srgbClr val="000000"/>
                </a:solidFill>
                <a:latin typeface="Canva Sans 2 Bold"/>
                <a:ea typeface="Canva Sans 2 Bold"/>
                <a:cs typeface="Canva Sans 2 Bold"/>
                <a:sym typeface="Canva Sans 2 Bold"/>
              </a:rPr>
              <a:t>glory</a:t>
            </a:r>
            <a:r>
              <a:rPr lang="en-US" sz="3500">
                <a:solidFill>
                  <a:srgbClr val="000000"/>
                </a:solidFill>
                <a:latin typeface="Canva Sans 2"/>
                <a:ea typeface="Canva Sans 2"/>
                <a:cs typeface="Canva Sans 2"/>
                <a:sym typeface="Canva Sans 2"/>
              </a:rPr>
              <a:t>.</a:t>
            </a:r>
          </a:p>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God </a:t>
            </a:r>
            <a:r>
              <a:rPr lang="en-US" b="true" sz="3500">
                <a:solidFill>
                  <a:srgbClr val="000000"/>
                </a:solidFill>
                <a:latin typeface="Canva Sans 2 Bold"/>
                <a:ea typeface="Canva Sans 2 Bold"/>
                <a:cs typeface="Canva Sans 2 Bold"/>
                <a:sym typeface="Canva Sans 2 Bold"/>
              </a:rPr>
              <a:t>preserves </a:t>
            </a:r>
            <a:r>
              <a:rPr lang="en-US" sz="3500">
                <a:solidFill>
                  <a:srgbClr val="000000"/>
                </a:solidFill>
                <a:latin typeface="Canva Sans 2"/>
                <a:ea typeface="Canva Sans 2"/>
                <a:cs typeface="Canva Sans 2"/>
                <a:sym typeface="Canva Sans 2"/>
              </a:rPr>
              <a:t>His creation so that it continues to function as He planned.</a:t>
            </a:r>
          </a:p>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God uses His creation, what we observe in nature, to teach </a:t>
            </a:r>
            <a:r>
              <a:rPr lang="en-US" b="true" sz="3500">
                <a:solidFill>
                  <a:srgbClr val="000000"/>
                </a:solidFill>
                <a:latin typeface="Canva Sans 2 Bold"/>
                <a:ea typeface="Canva Sans 2 Bold"/>
                <a:cs typeface="Canva Sans 2 Bold"/>
                <a:sym typeface="Canva Sans 2 Bold"/>
              </a:rPr>
              <a:t>eternal truths</a:t>
            </a:r>
            <a:r>
              <a:rPr lang="en-US" sz="3500">
                <a:solidFill>
                  <a:srgbClr val="000000"/>
                </a:solidFill>
                <a:latin typeface="Canva Sans 2"/>
                <a:ea typeface="Canva Sans 2"/>
                <a:cs typeface="Canva Sans 2"/>
                <a:sym typeface="Canva Sans 2"/>
              </a:rPr>
              <a:t>.</a:t>
            </a:r>
          </a:p>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God’s creation was perfect in the beginning, but His creation was </a:t>
            </a:r>
            <a:r>
              <a:rPr lang="en-US" b="true" sz="3500">
                <a:solidFill>
                  <a:srgbClr val="000000"/>
                </a:solidFill>
                <a:latin typeface="Canva Sans 2 Bold"/>
                <a:ea typeface="Canva Sans 2 Bold"/>
                <a:cs typeface="Canva Sans 2 Bold"/>
                <a:sym typeface="Canva Sans 2 Bold"/>
              </a:rPr>
              <a:t>affected by man’s sin</a:t>
            </a:r>
            <a:r>
              <a:rPr lang="en-US" sz="3500">
                <a:solidFill>
                  <a:srgbClr val="000000"/>
                </a:solidFill>
                <a:latin typeface="Canva Sans 2"/>
                <a:ea typeface="Canva Sans 2"/>
                <a:cs typeface="Canva Sans 2"/>
                <a:sym typeface="Canva Sans 2"/>
              </a:rPr>
              <a:t>.</a:t>
            </a:r>
          </a:p>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God has provided an orderly world that He wants us to </a:t>
            </a:r>
            <a:r>
              <a:rPr lang="en-US" b="true" sz="3500">
                <a:solidFill>
                  <a:srgbClr val="000000"/>
                </a:solidFill>
                <a:latin typeface="Canva Sans 2 Bold"/>
                <a:ea typeface="Canva Sans 2 Bold"/>
                <a:cs typeface="Canva Sans 2 Bold"/>
                <a:sym typeface="Canva Sans 2 Bold"/>
              </a:rPr>
              <a:t>learn and subdue</a:t>
            </a:r>
            <a:r>
              <a:rPr lang="en-US" sz="3500">
                <a:solidFill>
                  <a:srgbClr val="000000"/>
                </a:solidFill>
                <a:latin typeface="Canva Sans 2"/>
                <a:ea typeface="Canva Sans 2"/>
                <a:cs typeface="Canva Sans 2"/>
                <a:sym typeface="Canva Sans 2"/>
              </a:rPr>
              <a:t>.</a:t>
            </a:r>
          </a:p>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Men by nature are not neutral or objective observers of God’s universe; man’s ability to understand truth is </a:t>
            </a:r>
            <a:r>
              <a:rPr lang="en-US" b="true" sz="3500">
                <a:solidFill>
                  <a:srgbClr val="000000"/>
                </a:solidFill>
                <a:latin typeface="Canva Sans 2 Bold"/>
                <a:ea typeface="Canva Sans 2 Bold"/>
                <a:cs typeface="Canva Sans 2 Bold"/>
                <a:sym typeface="Canva Sans 2 Bold"/>
              </a:rPr>
              <a:t>impaired by sin</a:t>
            </a:r>
            <a:r>
              <a:rPr lang="en-US" sz="3500">
                <a:solidFill>
                  <a:srgbClr val="000000"/>
                </a:solidFill>
                <a:latin typeface="Canva Sans 2"/>
                <a:ea typeface="Canva Sans 2"/>
                <a:cs typeface="Canva Sans 2"/>
                <a:sym typeface="Canva Sans 2"/>
              </a:rPr>
              <a: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124A87"/>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1551252" y="876300"/>
            <a:ext cx="3191709" cy="1295400"/>
          </a:xfrm>
          <a:prstGeom prst="rect">
            <a:avLst/>
          </a:prstGeom>
        </p:spPr>
        <p:txBody>
          <a:bodyPr anchor="t" rtlCol="false" tIns="0" lIns="0" bIns="0" rIns="0">
            <a:spAutoFit/>
          </a:bodyPr>
          <a:lstStyle/>
          <a:p>
            <a:pPr algn="ctr">
              <a:lnSpc>
                <a:spcPts val="10500"/>
              </a:lnSpc>
            </a:pPr>
            <a:r>
              <a:rPr lang="en-US" sz="7500" b="true">
                <a:solidFill>
                  <a:srgbClr val="261506"/>
                </a:solidFill>
                <a:latin typeface="Canva Sans 2 Bold"/>
                <a:ea typeface="Canva Sans 2 Bold"/>
                <a:cs typeface="Canva Sans 2 Bold"/>
                <a:sym typeface="Canva Sans 2 Bold"/>
              </a:rPr>
              <a:t>Music</a:t>
            </a:r>
          </a:p>
        </p:txBody>
      </p:sp>
      <p:sp>
        <p:nvSpPr>
          <p:cNvPr name="TextBox 4" id="4"/>
          <p:cNvSpPr txBox="true"/>
          <p:nvPr/>
        </p:nvSpPr>
        <p:spPr>
          <a:xfrm rot="0">
            <a:off x="2270479" y="2410152"/>
            <a:ext cx="14036207" cy="5549900"/>
          </a:xfrm>
          <a:prstGeom prst="rect">
            <a:avLst/>
          </a:prstGeom>
        </p:spPr>
        <p:txBody>
          <a:bodyPr anchor="t" rtlCol="false" tIns="0" lIns="0" bIns="0" rIns="0">
            <a:spAutoFit/>
          </a:bodyPr>
          <a:lstStyle/>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Music is characteristic of </a:t>
            </a:r>
            <a:r>
              <a:rPr lang="en-US" b="true" sz="3500">
                <a:solidFill>
                  <a:srgbClr val="000000"/>
                </a:solidFill>
                <a:latin typeface="Canva Sans 2 Bold"/>
                <a:ea typeface="Canva Sans 2 Bold"/>
                <a:cs typeface="Canva Sans 2 Bold"/>
                <a:sym typeface="Canva Sans 2 Bold"/>
              </a:rPr>
              <a:t>heaven</a:t>
            </a:r>
            <a:r>
              <a:rPr lang="en-US" sz="3500">
                <a:solidFill>
                  <a:srgbClr val="000000"/>
                </a:solidFill>
                <a:latin typeface="Canva Sans 2"/>
                <a:ea typeface="Canva Sans 2"/>
                <a:cs typeface="Canva Sans 2"/>
                <a:sym typeface="Canva Sans 2"/>
              </a:rPr>
              <a:t>.</a:t>
            </a:r>
          </a:p>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Music is God’s </a:t>
            </a:r>
            <a:r>
              <a:rPr lang="en-US" b="true" sz="3500">
                <a:solidFill>
                  <a:srgbClr val="000000"/>
                </a:solidFill>
                <a:latin typeface="Canva Sans 2 Bold"/>
                <a:ea typeface="Canva Sans 2 Bold"/>
                <a:cs typeface="Canva Sans 2 Bold"/>
                <a:sym typeface="Canva Sans 2 Bold"/>
              </a:rPr>
              <a:t>gift </a:t>
            </a:r>
            <a:r>
              <a:rPr lang="en-US" sz="3500">
                <a:solidFill>
                  <a:srgbClr val="000000"/>
                </a:solidFill>
                <a:latin typeface="Canva Sans 2"/>
                <a:ea typeface="Canva Sans 2"/>
                <a:cs typeface="Canva Sans 2"/>
                <a:sym typeface="Canva Sans 2"/>
              </a:rPr>
              <a:t>to us.</a:t>
            </a:r>
          </a:p>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Music appeared early in the history of man and has been an important part of every known </a:t>
            </a:r>
            <a:r>
              <a:rPr lang="en-US" b="true" sz="3500">
                <a:solidFill>
                  <a:srgbClr val="000000"/>
                </a:solidFill>
                <a:latin typeface="Canva Sans 2 Bold"/>
                <a:ea typeface="Canva Sans 2 Bold"/>
                <a:cs typeface="Canva Sans 2 Bold"/>
                <a:sym typeface="Canva Sans 2 Bold"/>
              </a:rPr>
              <a:t>culture</a:t>
            </a:r>
            <a:r>
              <a:rPr lang="en-US" sz="3500">
                <a:solidFill>
                  <a:srgbClr val="000000"/>
                </a:solidFill>
                <a:latin typeface="Canva Sans 2"/>
                <a:ea typeface="Canva Sans 2"/>
                <a:cs typeface="Canva Sans 2"/>
                <a:sym typeface="Canva Sans 2"/>
              </a:rPr>
              <a:t>.</a:t>
            </a:r>
          </a:p>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The major Scriptural function of music is to praise and </a:t>
            </a:r>
            <a:r>
              <a:rPr lang="en-US" b="true" sz="3500">
                <a:solidFill>
                  <a:srgbClr val="000000"/>
                </a:solidFill>
                <a:latin typeface="Canva Sans 2 Bold"/>
                <a:ea typeface="Canva Sans 2 Bold"/>
                <a:cs typeface="Canva Sans 2 Bold"/>
                <a:sym typeface="Canva Sans 2 Bold"/>
              </a:rPr>
              <a:t>worship </a:t>
            </a:r>
            <a:r>
              <a:rPr lang="en-US" sz="3500">
                <a:solidFill>
                  <a:srgbClr val="000000"/>
                </a:solidFill>
                <a:latin typeface="Canva Sans 2"/>
                <a:ea typeface="Canva Sans 2"/>
                <a:cs typeface="Canva Sans 2"/>
                <a:sym typeface="Canva Sans 2"/>
              </a:rPr>
              <a:t>God.</a:t>
            </a:r>
          </a:p>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Music is a method of </a:t>
            </a:r>
            <a:r>
              <a:rPr lang="en-US" b="true" sz="3500">
                <a:solidFill>
                  <a:srgbClr val="000000"/>
                </a:solidFill>
                <a:latin typeface="Canva Sans 2 Bold"/>
                <a:ea typeface="Canva Sans 2 Bold"/>
                <a:cs typeface="Canva Sans 2 Bold"/>
                <a:sym typeface="Canva Sans 2 Bold"/>
              </a:rPr>
              <a:t>communicating </a:t>
            </a:r>
            <a:r>
              <a:rPr lang="en-US" sz="3500">
                <a:solidFill>
                  <a:srgbClr val="000000"/>
                </a:solidFill>
                <a:latin typeface="Canva Sans 2"/>
                <a:ea typeface="Canva Sans 2"/>
                <a:cs typeface="Canva Sans 2"/>
                <a:sym typeface="Canva Sans 2"/>
              </a:rPr>
              <a:t>with one another.</a:t>
            </a:r>
          </a:p>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Music can be </a:t>
            </a:r>
            <a:r>
              <a:rPr lang="en-US" b="true" sz="3500">
                <a:solidFill>
                  <a:srgbClr val="000000"/>
                </a:solidFill>
                <a:latin typeface="Canva Sans 2 Bold"/>
                <a:ea typeface="Canva Sans 2 Bold"/>
                <a:cs typeface="Canva Sans 2 Bold"/>
                <a:sym typeface="Canva Sans 2 Bold"/>
              </a:rPr>
              <a:t>inspired </a:t>
            </a:r>
            <a:r>
              <a:rPr lang="en-US" sz="3500">
                <a:solidFill>
                  <a:srgbClr val="000000"/>
                </a:solidFill>
                <a:latin typeface="Canva Sans 2"/>
                <a:ea typeface="Canva Sans 2"/>
                <a:cs typeface="Canva Sans 2"/>
                <a:sym typeface="Canva Sans 2"/>
              </a:rPr>
              <a:t>by God, by man, or by the devil.</a:t>
            </a:r>
          </a:p>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We are instructed to be </a:t>
            </a:r>
            <a:r>
              <a:rPr lang="en-US" b="true" sz="3500">
                <a:solidFill>
                  <a:srgbClr val="000000"/>
                </a:solidFill>
                <a:latin typeface="Canva Sans 2 Bold"/>
                <a:ea typeface="Canva Sans 2 Bold"/>
                <a:cs typeface="Canva Sans 2 Bold"/>
                <a:sym typeface="Canva Sans 2 Bold"/>
              </a:rPr>
              <a:t>skillful </a:t>
            </a:r>
            <a:r>
              <a:rPr lang="en-US" sz="3500">
                <a:solidFill>
                  <a:srgbClr val="000000"/>
                </a:solidFill>
                <a:latin typeface="Canva Sans 2"/>
                <a:ea typeface="Canva Sans 2"/>
                <a:cs typeface="Canva Sans 2"/>
                <a:sym typeface="Canva Sans 2"/>
              </a:rPr>
              <a:t>in the making of music.</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36607" y="-2305360"/>
            <a:ext cx="6500807" cy="650080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602777" y="-2305360"/>
            <a:ext cx="6500807" cy="650080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4911937" y="-1916283"/>
            <a:ext cx="7635924" cy="7635893"/>
            <a:chOff x="0" y="0"/>
            <a:chExt cx="6350000" cy="6349975"/>
          </a:xfrm>
        </p:grpSpPr>
        <p:sp>
          <p:nvSpPr>
            <p:cNvPr name="Freeform 9" id="9"/>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046" t="0" r="-25046" b="0"/>
              </a:stretch>
            </a:blipFill>
          </p:spPr>
        </p:sp>
      </p:grpSp>
      <p:grpSp>
        <p:nvGrpSpPr>
          <p:cNvPr name="Group 10" id="10"/>
          <p:cNvGrpSpPr/>
          <p:nvPr/>
        </p:nvGrpSpPr>
        <p:grpSpPr>
          <a:xfrm rot="0">
            <a:off x="-1174769" y="-972023"/>
            <a:ext cx="2873687" cy="2873687"/>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name="TextBox 12" id="1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16534111" y="-972023"/>
            <a:ext cx="2873687" cy="2873687"/>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4065187" y="7350035"/>
            <a:ext cx="10157625" cy="2383916"/>
          </a:xfrm>
          <a:prstGeom prst="rect">
            <a:avLst/>
          </a:prstGeom>
        </p:spPr>
        <p:txBody>
          <a:bodyPr anchor="t" rtlCol="false" tIns="0" lIns="0" bIns="0" rIns="0">
            <a:spAutoFit/>
          </a:bodyPr>
          <a:lstStyle/>
          <a:p>
            <a:pPr algn="ctr">
              <a:lnSpc>
                <a:spcPts val="9303"/>
              </a:lnSpc>
            </a:pPr>
            <a:r>
              <a:rPr lang="en-US" sz="6645" b="true">
                <a:solidFill>
                  <a:srgbClr val="0E4D8D"/>
                </a:solidFill>
                <a:latin typeface="Poppins Ultra-Bold"/>
                <a:ea typeface="Poppins Ultra-Bold"/>
                <a:cs typeface="Poppins Ultra-Bold"/>
                <a:sym typeface="Poppins Ultra-Bold"/>
              </a:rPr>
              <a:t>Big Story</a:t>
            </a:r>
          </a:p>
          <a:p>
            <a:pPr algn="ctr">
              <a:lnSpc>
                <a:spcPts val="9303"/>
              </a:lnSpc>
              <a:spcBef>
                <a:spcPct val="0"/>
              </a:spcBef>
            </a:pPr>
            <a:r>
              <a:rPr lang="en-US" b="true" sz="6645">
                <a:solidFill>
                  <a:srgbClr val="0E4D8D"/>
                </a:solidFill>
                <a:latin typeface="Poppins Ultra-Bold"/>
                <a:ea typeface="Poppins Ultra-Bold"/>
                <a:cs typeface="Poppins Ultra-Bold"/>
                <a:sym typeface="Poppins Ultra-Bold"/>
              </a:rPr>
              <a:t>Metanarrative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6611582" cy="9399650"/>
          </a:xfrm>
          <a:custGeom>
            <a:avLst/>
            <a:gdLst/>
            <a:ahLst/>
            <a:cxnLst/>
            <a:rect r="r" b="b" t="t" l="l"/>
            <a:pathLst>
              <a:path h="9399650" w="6611582">
                <a:moveTo>
                  <a:pt x="0" y="0"/>
                </a:moveTo>
                <a:lnTo>
                  <a:pt x="6611582" y="0"/>
                </a:lnTo>
                <a:lnTo>
                  <a:pt x="6611582" y="9399650"/>
                </a:lnTo>
                <a:lnTo>
                  <a:pt x="0" y="9399650"/>
                </a:lnTo>
                <a:lnTo>
                  <a:pt x="0" y="0"/>
                </a:lnTo>
                <a:close/>
              </a:path>
            </a:pathLst>
          </a:custGeom>
          <a:blipFill>
            <a:blip r:embed="rId3"/>
            <a:stretch>
              <a:fillRect l="-27108" t="0" r="-15060" b="0"/>
            </a:stretch>
          </a:blipFill>
        </p:spPr>
      </p:sp>
      <p:sp>
        <p:nvSpPr>
          <p:cNvPr name="Freeform 3" id="3"/>
          <p:cNvSpPr/>
          <p:nvPr/>
        </p:nvSpPr>
        <p:spPr>
          <a:xfrm flipH="false" flipV="false" rot="0">
            <a:off x="6005014" y="0"/>
            <a:ext cx="6058770" cy="9399650"/>
          </a:xfrm>
          <a:custGeom>
            <a:avLst/>
            <a:gdLst/>
            <a:ahLst/>
            <a:cxnLst/>
            <a:rect r="r" b="b" t="t" l="l"/>
            <a:pathLst>
              <a:path h="9399650" w="6058770">
                <a:moveTo>
                  <a:pt x="0" y="0"/>
                </a:moveTo>
                <a:lnTo>
                  <a:pt x="6058770" y="0"/>
                </a:lnTo>
                <a:lnTo>
                  <a:pt x="6058770" y="9399650"/>
                </a:lnTo>
                <a:lnTo>
                  <a:pt x="0" y="9399650"/>
                </a:lnTo>
                <a:lnTo>
                  <a:pt x="0" y="0"/>
                </a:lnTo>
                <a:close/>
              </a:path>
            </a:pathLst>
          </a:custGeom>
          <a:blipFill>
            <a:blip r:embed="rId4"/>
            <a:stretch>
              <a:fillRect l="-11401" t="0" r="-41219" b="0"/>
            </a:stretch>
          </a:blipFill>
        </p:spPr>
      </p:sp>
      <p:sp>
        <p:nvSpPr>
          <p:cNvPr name="Freeform 4" id="4"/>
          <p:cNvSpPr/>
          <p:nvPr/>
        </p:nvSpPr>
        <p:spPr>
          <a:xfrm flipH="false" flipV="false" rot="0">
            <a:off x="12063784" y="0"/>
            <a:ext cx="6909338" cy="9399650"/>
          </a:xfrm>
          <a:custGeom>
            <a:avLst/>
            <a:gdLst/>
            <a:ahLst/>
            <a:cxnLst/>
            <a:rect r="r" b="b" t="t" l="l"/>
            <a:pathLst>
              <a:path h="9399650" w="6909338">
                <a:moveTo>
                  <a:pt x="0" y="0"/>
                </a:moveTo>
                <a:lnTo>
                  <a:pt x="6909338" y="0"/>
                </a:lnTo>
                <a:lnTo>
                  <a:pt x="6909338" y="9399650"/>
                </a:lnTo>
                <a:lnTo>
                  <a:pt x="0" y="9399650"/>
                </a:lnTo>
                <a:lnTo>
                  <a:pt x="0" y="0"/>
                </a:lnTo>
                <a:close/>
              </a:path>
            </a:pathLst>
          </a:custGeom>
          <a:blipFill>
            <a:blip r:embed="rId5"/>
            <a:stretch>
              <a:fillRect l="-37266" t="0" r="-134818" b="0"/>
            </a:stretch>
          </a:blipFill>
        </p:spPr>
      </p:sp>
      <p:sp>
        <p:nvSpPr>
          <p:cNvPr name="TextBox 5" id="5"/>
          <p:cNvSpPr txBox="true"/>
          <p:nvPr/>
        </p:nvSpPr>
        <p:spPr>
          <a:xfrm rot="0">
            <a:off x="1096781" y="7749835"/>
            <a:ext cx="3231833" cy="1028700"/>
          </a:xfrm>
          <a:prstGeom prst="rect">
            <a:avLst/>
          </a:prstGeom>
        </p:spPr>
        <p:txBody>
          <a:bodyPr anchor="t" rtlCol="false" tIns="0" lIns="0" bIns="0" rIns="0">
            <a:spAutoFit/>
          </a:bodyPr>
          <a:lstStyle/>
          <a:p>
            <a:pPr algn="ctr">
              <a:lnSpc>
                <a:spcPts val="8400"/>
              </a:lnSpc>
            </a:pPr>
            <a:r>
              <a:rPr lang="en-US" sz="6000" b="true">
                <a:solidFill>
                  <a:srgbClr val="FFFFFF"/>
                </a:solidFill>
                <a:latin typeface="Canva Sans 2 Bold"/>
                <a:ea typeface="Canva Sans 2 Bold"/>
                <a:cs typeface="Canva Sans 2 Bold"/>
                <a:sym typeface="Canva Sans 2 Bold"/>
              </a:rPr>
              <a:t>Creation</a:t>
            </a:r>
          </a:p>
        </p:txBody>
      </p:sp>
      <p:sp>
        <p:nvSpPr>
          <p:cNvPr name="TextBox 6" id="6"/>
          <p:cNvSpPr txBox="true"/>
          <p:nvPr/>
        </p:nvSpPr>
        <p:spPr>
          <a:xfrm rot="0">
            <a:off x="13059466" y="7749835"/>
            <a:ext cx="4591764" cy="1028700"/>
          </a:xfrm>
          <a:prstGeom prst="rect">
            <a:avLst/>
          </a:prstGeom>
        </p:spPr>
        <p:txBody>
          <a:bodyPr anchor="t" rtlCol="false" tIns="0" lIns="0" bIns="0" rIns="0">
            <a:spAutoFit/>
          </a:bodyPr>
          <a:lstStyle/>
          <a:p>
            <a:pPr algn="ctr">
              <a:lnSpc>
                <a:spcPts val="8400"/>
              </a:lnSpc>
            </a:pPr>
            <a:r>
              <a:rPr lang="en-US" sz="6000" b="true">
                <a:solidFill>
                  <a:srgbClr val="FFFFFF"/>
                </a:solidFill>
                <a:latin typeface="Canva Sans 2 Bold"/>
                <a:ea typeface="Canva Sans 2 Bold"/>
                <a:cs typeface="Canva Sans 2 Bold"/>
                <a:sym typeface="Canva Sans 2 Bold"/>
              </a:rPr>
              <a:t>Redemption</a:t>
            </a:r>
          </a:p>
        </p:txBody>
      </p:sp>
      <p:sp>
        <p:nvSpPr>
          <p:cNvPr name="TextBox 7" id="7"/>
          <p:cNvSpPr txBox="true"/>
          <p:nvPr/>
        </p:nvSpPr>
        <p:spPr>
          <a:xfrm rot="0">
            <a:off x="8471833" y="7749835"/>
            <a:ext cx="1344335" cy="1028700"/>
          </a:xfrm>
          <a:prstGeom prst="rect">
            <a:avLst/>
          </a:prstGeom>
        </p:spPr>
        <p:txBody>
          <a:bodyPr anchor="t" rtlCol="false" tIns="0" lIns="0" bIns="0" rIns="0">
            <a:spAutoFit/>
          </a:bodyPr>
          <a:lstStyle/>
          <a:p>
            <a:pPr algn="ctr">
              <a:lnSpc>
                <a:spcPts val="8400"/>
              </a:lnSpc>
            </a:pPr>
            <a:r>
              <a:rPr lang="en-US" sz="6000" b="true">
                <a:solidFill>
                  <a:srgbClr val="FFFFFF"/>
                </a:solidFill>
                <a:latin typeface="Canva Sans 2 Bold"/>
                <a:ea typeface="Canva Sans 2 Bold"/>
                <a:cs typeface="Canva Sans 2 Bold"/>
                <a:sym typeface="Canva Sans 2 Bold"/>
              </a:rPr>
              <a:t>Fall</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516092" y="6007897"/>
            <a:ext cx="6500807" cy="650080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3082263" y="6007897"/>
            <a:ext cx="6500807" cy="650080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5326038" y="4556433"/>
            <a:ext cx="7635924" cy="7635893"/>
            <a:chOff x="0" y="0"/>
            <a:chExt cx="6350000" cy="6349975"/>
          </a:xfrm>
        </p:grpSpPr>
        <p:sp>
          <p:nvSpPr>
            <p:cNvPr name="Freeform 9" id="9"/>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046" t="0" r="-25046" b="0"/>
              </a:stretch>
            </a:blipFill>
          </p:spPr>
        </p:sp>
      </p:grpSp>
      <p:grpSp>
        <p:nvGrpSpPr>
          <p:cNvPr name="Group 10" id="10"/>
          <p:cNvGrpSpPr/>
          <p:nvPr/>
        </p:nvGrpSpPr>
        <p:grpSpPr>
          <a:xfrm rot="0">
            <a:off x="-1174769" y="-972023"/>
            <a:ext cx="2873687" cy="2873687"/>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name="TextBox 12" id="1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16534111" y="-972023"/>
            <a:ext cx="2873687" cy="2873687"/>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3784999" y="332116"/>
            <a:ext cx="10157625" cy="2383916"/>
          </a:xfrm>
          <a:prstGeom prst="rect">
            <a:avLst/>
          </a:prstGeom>
        </p:spPr>
        <p:txBody>
          <a:bodyPr anchor="t" rtlCol="false" tIns="0" lIns="0" bIns="0" rIns="0">
            <a:spAutoFit/>
          </a:bodyPr>
          <a:lstStyle/>
          <a:p>
            <a:pPr algn="ctr">
              <a:lnSpc>
                <a:spcPts val="9303"/>
              </a:lnSpc>
              <a:spcBef>
                <a:spcPct val="0"/>
              </a:spcBef>
            </a:pPr>
            <a:r>
              <a:rPr lang="en-US" b="true" sz="6645">
                <a:solidFill>
                  <a:srgbClr val="0E4D8D"/>
                </a:solidFill>
                <a:latin typeface="Poppins Ultra-Bold"/>
                <a:ea typeface="Poppins Ultra-Bold"/>
                <a:cs typeface="Poppins Ultra-Bold"/>
                <a:sym typeface="Poppins Ultra-Bold"/>
              </a:rPr>
              <a:t>Align Your Own Worldview</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C3C3C3"/>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4521591"/>
            <a:ext cx="8293933" cy="3914736"/>
          </a:xfrm>
          <a:custGeom>
            <a:avLst/>
            <a:gdLst/>
            <a:ahLst/>
            <a:cxnLst/>
            <a:rect r="r" b="b" t="t" l="l"/>
            <a:pathLst>
              <a:path h="3914736" w="8293933">
                <a:moveTo>
                  <a:pt x="0" y="0"/>
                </a:moveTo>
                <a:lnTo>
                  <a:pt x="8293933" y="0"/>
                </a:lnTo>
                <a:lnTo>
                  <a:pt x="8293933" y="3914736"/>
                </a:lnTo>
                <a:lnTo>
                  <a:pt x="0" y="3914736"/>
                </a:lnTo>
                <a:lnTo>
                  <a:pt x="0" y="0"/>
                </a:lnTo>
                <a:close/>
              </a:path>
            </a:pathLst>
          </a:custGeom>
          <a:blipFill>
            <a:blip r:embed="rId3"/>
            <a:stretch>
              <a:fillRect l="0" t="0" r="0" b="0"/>
            </a:stretch>
          </a:blipFill>
        </p:spPr>
      </p:sp>
      <p:sp>
        <p:nvSpPr>
          <p:cNvPr name="TextBox 3" id="3"/>
          <p:cNvSpPr txBox="true"/>
          <p:nvPr/>
        </p:nvSpPr>
        <p:spPr>
          <a:xfrm rot="0">
            <a:off x="4366379" y="857250"/>
            <a:ext cx="9555242" cy="156654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2 Bold"/>
                <a:ea typeface="Canva Sans 2 Bold"/>
                <a:cs typeface="Canva Sans 2 Bold"/>
                <a:sym typeface="Canva Sans 2 Bold"/>
              </a:rPr>
              <a:t>Making Disciples</a:t>
            </a:r>
          </a:p>
        </p:txBody>
      </p:sp>
      <p:sp>
        <p:nvSpPr>
          <p:cNvPr name="TextBox 4" id="4"/>
          <p:cNvSpPr txBox="true"/>
          <p:nvPr/>
        </p:nvSpPr>
        <p:spPr>
          <a:xfrm rot="0">
            <a:off x="1914466" y="2655466"/>
            <a:ext cx="14459067"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2 Bold"/>
                <a:ea typeface="Canva Sans 2 Bold"/>
                <a:cs typeface="Canva Sans 2 Bold"/>
                <a:sym typeface="Canva Sans 2 Bold"/>
              </a:rPr>
              <a:t>To make disciples, we must first be disciples.</a:t>
            </a:r>
          </a:p>
        </p:txBody>
      </p:sp>
      <p:sp>
        <p:nvSpPr>
          <p:cNvPr name="TextBox 5" id="5"/>
          <p:cNvSpPr txBox="true"/>
          <p:nvPr/>
        </p:nvSpPr>
        <p:spPr>
          <a:xfrm rot="0">
            <a:off x="9830115" y="4017997"/>
            <a:ext cx="7232191" cy="1180465"/>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2"/>
                <a:ea typeface="Canva Sans 2"/>
                <a:cs typeface="Canva Sans 2"/>
                <a:sym typeface="Canva Sans 2"/>
              </a:rPr>
              <a:t>What qualifies someone to be a disciple?</a:t>
            </a:r>
          </a:p>
        </p:txBody>
      </p:sp>
      <p:sp>
        <p:nvSpPr>
          <p:cNvPr name="TextBox 6" id="6"/>
          <p:cNvSpPr txBox="true"/>
          <p:nvPr/>
        </p:nvSpPr>
        <p:spPr>
          <a:xfrm rot="0">
            <a:off x="9830115" y="5455637"/>
            <a:ext cx="7232191" cy="2980690"/>
          </a:xfrm>
          <a:prstGeom prst="rect">
            <a:avLst/>
          </a:prstGeom>
        </p:spPr>
        <p:txBody>
          <a:bodyPr anchor="t" rtlCol="false" tIns="0" lIns="0" bIns="0" rIns="0">
            <a:spAutoFit/>
          </a:bodyPr>
          <a:lstStyle/>
          <a:p>
            <a:pPr algn="l" marL="734059" indent="-367030" lvl="1">
              <a:lnSpc>
                <a:spcPts val="4759"/>
              </a:lnSpc>
              <a:buAutoNum type="arabicPeriod" startAt="1"/>
            </a:pPr>
            <a:r>
              <a:rPr lang="en-US" sz="3399">
                <a:solidFill>
                  <a:srgbClr val="000000"/>
                </a:solidFill>
                <a:latin typeface="Canva Sans 2"/>
                <a:ea typeface="Canva Sans 2"/>
                <a:cs typeface="Canva Sans 2"/>
                <a:sym typeface="Canva Sans 2"/>
              </a:rPr>
              <a:t>They </a:t>
            </a:r>
            <a:r>
              <a:rPr lang="en-US" b="true" sz="3399" u="sng">
                <a:solidFill>
                  <a:srgbClr val="000000"/>
                </a:solidFill>
                <a:latin typeface="Canva Sans 2 Bold"/>
                <a:ea typeface="Canva Sans 2 Bold"/>
                <a:cs typeface="Canva Sans 2 Bold"/>
                <a:sym typeface="Canva Sans 2 Bold"/>
              </a:rPr>
              <a:t>obey</a:t>
            </a:r>
            <a:r>
              <a:rPr lang="en-US" sz="3399">
                <a:solidFill>
                  <a:srgbClr val="000000"/>
                </a:solidFill>
                <a:latin typeface="Canva Sans 2"/>
                <a:ea typeface="Canva Sans 2"/>
                <a:cs typeface="Canva Sans 2"/>
                <a:sym typeface="Canva Sans 2"/>
              </a:rPr>
              <a:t> His teachings.</a:t>
            </a:r>
          </a:p>
          <a:p>
            <a:pPr algn="l" marL="734059" indent="-367030" lvl="1">
              <a:lnSpc>
                <a:spcPts val="4759"/>
              </a:lnSpc>
              <a:buAutoNum type="arabicPeriod" startAt="1"/>
            </a:pPr>
            <a:r>
              <a:rPr lang="en-US" sz="3399">
                <a:solidFill>
                  <a:srgbClr val="000000"/>
                </a:solidFill>
                <a:latin typeface="Canva Sans 2"/>
                <a:ea typeface="Canva Sans 2"/>
                <a:cs typeface="Canva Sans 2"/>
                <a:sym typeface="Canva Sans 2"/>
              </a:rPr>
              <a:t>They </a:t>
            </a:r>
            <a:r>
              <a:rPr lang="en-US" b="true" sz="3399" u="sng">
                <a:solidFill>
                  <a:srgbClr val="000000"/>
                </a:solidFill>
                <a:latin typeface="Canva Sans 2 Bold"/>
                <a:ea typeface="Canva Sans 2 Bold"/>
                <a:cs typeface="Canva Sans 2 Bold"/>
                <a:sym typeface="Canva Sans 2 Bold"/>
              </a:rPr>
              <a:t>love</a:t>
            </a:r>
            <a:r>
              <a:rPr lang="en-US" sz="3399">
                <a:solidFill>
                  <a:srgbClr val="000000"/>
                </a:solidFill>
                <a:latin typeface="Canva Sans 2"/>
                <a:ea typeface="Canva Sans 2"/>
                <a:cs typeface="Canva Sans 2"/>
                <a:sym typeface="Canva Sans 2"/>
              </a:rPr>
              <a:t> other followers of Christ and the lost.</a:t>
            </a:r>
          </a:p>
          <a:p>
            <a:pPr algn="l" marL="734059" indent="-367030" lvl="1">
              <a:lnSpc>
                <a:spcPts val="4759"/>
              </a:lnSpc>
              <a:buAutoNum type="arabicPeriod" startAt="1"/>
            </a:pPr>
            <a:r>
              <a:rPr lang="en-US" sz="3399">
                <a:solidFill>
                  <a:srgbClr val="000000"/>
                </a:solidFill>
                <a:latin typeface="Canva Sans 2"/>
                <a:ea typeface="Canva Sans 2"/>
                <a:cs typeface="Canva Sans 2"/>
                <a:sym typeface="Canva Sans 2"/>
              </a:rPr>
              <a:t>They </a:t>
            </a:r>
            <a:r>
              <a:rPr lang="en-US" b="true" sz="3399" u="sng">
                <a:solidFill>
                  <a:srgbClr val="000000"/>
                </a:solidFill>
                <a:latin typeface="Canva Sans 2 Bold"/>
                <a:ea typeface="Canva Sans 2 Bold"/>
                <a:cs typeface="Canva Sans 2 Bold"/>
                <a:sym typeface="Canva Sans 2 Bold"/>
              </a:rPr>
              <a:t>produce</a:t>
            </a:r>
            <a:r>
              <a:rPr lang="en-US" sz="3399">
                <a:solidFill>
                  <a:srgbClr val="000000"/>
                </a:solidFill>
                <a:latin typeface="Canva Sans 2"/>
                <a:ea typeface="Canva Sans 2"/>
                <a:cs typeface="Canva Sans 2"/>
                <a:sym typeface="Canva Sans 2"/>
              </a:rPr>
              <a:t> spiritual fruit.</a:t>
            </a:r>
          </a:p>
          <a:p>
            <a:pPr algn="l" marL="734059" indent="-367030" lvl="1">
              <a:lnSpc>
                <a:spcPts val="4759"/>
              </a:lnSpc>
              <a:buAutoNum type="arabicPeriod" startAt="1"/>
            </a:pPr>
            <a:r>
              <a:rPr lang="en-US" sz="3399">
                <a:solidFill>
                  <a:srgbClr val="000000"/>
                </a:solidFill>
                <a:latin typeface="Canva Sans 2"/>
                <a:ea typeface="Canva Sans 2"/>
                <a:cs typeface="Canva Sans 2"/>
                <a:sym typeface="Canva Sans 2"/>
              </a:rPr>
              <a:t>Placed God first in </a:t>
            </a:r>
            <a:r>
              <a:rPr lang="en-US" b="true" sz="3399" u="sng">
                <a:solidFill>
                  <a:srgbClr val="000000"/>
                </a:solidFill>
                <a:latin typeface="Canva Sans 2 Bold"/>
                <a:ea typeface="Canva Sans 2 Bold"/>
                <a:cs typeface="Canva Sans 2 Bold"/>
                <a:sym typeface="Canva Sans 2 Bold"/>
              </a:rPr>
              <a:t>surrender</a:t>
            </a:r>
            <a:r>
              <a:rPr lang="en-US" sz="3399">
                <a:solidFill>
                  <a:srgbClr val="000000"/>
                </a:solidFill>
                <a:latin typeface="Canva Sans 2"/>
                <a:ea typeface="Canva Sans 2"/>
                <a:cs typeface="Canva Sans 2"/>
                <a:sym typeface="Canva Sans 2"/>
              </a:rPr>
              <a: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C3C3C3"/>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4403245" cy="6802129"/>
          </a:xfrm>
          <a:custGeom>
            <a:avLst/>
            <a:gdLst/>
            <a:ahLst/>
            <a:cxnLst/>
            <a:rect r="r" b="b" t="t" l="l"/>
            <a:pathLst>
              <a:path h="6802129" w="4403245">
                <a:moveTo>
                  <a:pt x="0" y="0"/>
                </a:moveTo>
                <a:lnTo>
                  <a:pt x="4403245" y="0"/>
                </a:lnTo>
                <a:lnTo>
                  <a:pt x="4403245" y="6802129"/>
                </a:lnTo>
                <a:lnTo>
                  <a:pt x="0" y="6802129"/>
                </a:lnTo>
                <a:lnTo>
                  <a:pt x="0" y="0"/>
                </a:lnTo>
                <a:close/>
              </a:path>
            </a:pathLst>
          </a:custGeom>
          <a:blipFill>
            <a:blip r:embed="rId3"/>
            <a:stretch>
              <a:fillRect l="0" t="0" r="0" b="0"/>
            </a:stretch>
          </a:blipFill>
        </p:spPr>
      </p:sp>
      <p:sp>
        <p:nvSpPr>
          <p:cNvPr name="Freeform 3" id="3"/>
          <p:cNvSpPr/>
          <p:nvPr/>
        </p:nvSpPr>
        <p:spPr>
          <a:xfrm flipH="false" flipV="false" rot="0">
            <a:off x="6774902" y="2096735"/>
            <a:ext cx="4560534" cy="6900028"/>
          </a:xfrm>
          <a:custGeom>
            <a:avLst/>
            <a:gdLst/>
            <a:ahLst/>
            <a:cxnLst/>
            <a:rect r="r" b="b" t="t" l="l"/>
            <a:pathLst>
              <a:path h="6900028" w="4560534">
                <a:moveTo>
                  <a:pt x="0" y="0"/>
                </a:moveTo>
                <a:lnTo>
                  <a:pt x="4560534" y="0"/>
                </a:lnTo>
                <a:lnTo>
                  <a:pt x="4560534" y="6900028"/>
                </a:lnTo>
                <a:lnTo>
                  <a:pt x="0" y="6900028"/>
                </a:lnTo>
                <a:lnTo>
                  <a:pt x="0" y="0"/>
                </a:lnTo>
                <a:close/>
              </a:path>
            </a:pathLst>
          </a:custGeom>
          <a:blipFill>
            <a:blip r:embed="rId4"/>
            <a:stretch>
              <a:fillRect l="0" t="0" r="0" b="0"/>
            </a:stretch>
          </a:blipFill>
        </p:spPr>
      </p:sp>
      <p:sp>
        <p:nvSpPr>
          <p:cNvPr name="Freeform 4" id="4"/>
          <p:cNvSpPr/>
          <p:nvPr/>
        </p:nvSpPr>
        <p:spPr>
          <a:xfrm flipH="false" flipV="false" rot="0">
            <a:off x="12581881" y="1028700"/>
            <a:ext cx="4677419" cy="6802129"/>
          </a:xfrm>
          <a:custGeom>
            <a:avLst/>
            <a:gdLst/>
            <a:ahLst/>
            <a:cxnLst/>
            <a:rect r="r" b="b" t="t" l="l"/>
            <a:pathLst>
              <a:path h="6802129" w="4677419">
                <a:moveTo>
                  <a:pt x="0" y="0"/>
                </a:moveTo>
                <a:lnTo>
                  <a:pt x="4677419" y="0"/>
                </a:lnTo>
                <a:lnTo>
                  <a:pt x="4677419" y="6802129"/>
                </a:lnTo>
                <a:lnTo>
                  <a:pt x="0" y="6802129"/>
                </a:lnTo>
                <a:lnTo>
                  <a:pt x="0" y="0"/>
                </a:lnTo>
                <a:close/>
              </a:path>
            </a:pathLst>
          </a:custGeom>
          <a:blipFill>
            <a:blip r:embed="rId5"/>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036607" y="-2305360"/>
            <a:ext cx="6500807" cy="650080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602777" y="-2305360"/>
            <a:ext cx="6500807" cy="650080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4911937" y="-1916283"/>
            <a:ext cx="7635924" cy="7635893"/>
            <a:chOff x="0" y="0"/>
            <a:chExt cx="6350000" cy="6349975"/>
          </a:xfrm>
        </p:grpSpPr>
        <p:sp>
          <p:nvSpPr>
            <p:cNvPr name="Freeform 9" id="9"/>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4906" t="0" r="-24906" b="0"/>
              </a:stretch>
            </a:blipFill>
          </p:spPr>
        </p:sp>
      </p:grpSp>
      <p:grpSp>
        <p:nvGrpSpPr>
          <p:cNvPr name="Group 10" id="10"/>
          <p:cNvGrpSpPr/>
          <p:nvPr/>
        </p:nvGrpSpPr>
        <p:grpSpPr>
          <a:xfrm rot="0">
            <a:off x="-1174769" y="-972023"/>
            <a:ext cx="2873687" cy="2873687"/>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name="TextBox 12" id="1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16534111" y="-972023"/>
            <a:ext cx="2873687" cy="2873687"/>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4065187" y="7350035"/>
            <a:ext cx="10157625" cy="2383916"/>
          </a:xfrm>
          <a:prstGeom prst="rect">
            <a:avLst/>
          </a:prstGeom>
        </p:spPr>
        <p:txBody>
          <a:bodyPr anchor="t" rtlCol="false" tIns="0" lIns="0" bIns="0" rIns="0">
            <a:spAutoFit/>
          </a:bodyPr>
          <a:lstStyle/>
          <a:p>
            <a:pPr algn="ctr">
              <a:lnSpc>
                <a:spcPts val="9303"/>
              </a:lnSpc>
              <a:spcBef>
                <a:spcPct val="0"/>
              </a:spcBef>
            </a:pPr>
            <a:r>
              <a:rPr lang="en-US" b="true" sz="6645">
                <a:solidFill>
                  <a:srgbClr val="0E4D8D"/>
                </a:solidFill>
                <a:latin typeface="Poppins Ultra-Bold"/>
                <a:ea typeface="Poppins Ultra-Bold"/>
                <a:cs typeface="Poppins Ultra-Bold"/>
                <a:sym typeface="Poppins Ultra-Bold"/>
              </a:rPr>
              <a:t>Build Intentional Time in Every Unit</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16230600" cy="8622506"/>
          </a:xfrm>
          <a:custGeom>
            <a:avLst/>
            <a:gdLst/>
            <a:ahLst/>
            <a:cxnLst/>
            <a:rect r="r" b="b" t="t" l="l"/>
            <a:pathLst>
              <a:path h="8622506" w="16230600">
                <a:moveTo>
                  <a:pt x="0" y="0"/>
                </a:moveTo>
                <a:lnTo>
                  <a:pt x="16230600" y="0"/>
                </a:lnTo>
                <a:lnTo>
                  <a:pt x="16230600" y="8622506"/>
                </a:lnTo>
                <a:lnTo>
                  <a:pt x="0" y="86225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1697320" y="4492809"/>
            <a:ext cx="3388048" cy="4359851"/>
            <a:chOff x="0" y="0"/>
            <a:chExt cx="3133810" cy="4032689"/>
          </a:xfrm>
        </p:grpSpPr>
        <p:sp>
          <p:nvSpPr>
            <p:cNvPr name="Freeform 4" id="4"/>
            <p:cNvSpPr/>
            <p:nvPr/>
          </p:nvSpPr>
          <p:spPr>
            <a:xfrm flipH="false" flipV="false" rot="0">
              <a:off x="0" y="0"/>
              <a:ext cx="3133810" cy="4032690"/>
            </a:xfrm>
            <a:custGeom>
              <a:avLst/>
              <a:gdLst/>
              <a:ahLst/>
              <a:cxnLst/>
              <a:rect r="r" b="b" t="t" l="l"/>
              <a:pathLst>
                <a:path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C6C6C6">
                <a:alpha val="84706"/>
              </a:srgbClr>
            </a:solidFill>
          </p:spPr>
        </p:sp>
      </p:grpSp>
      <p:grpSp>
        <p:nvGrpSpPr>
          <p:cNvPr name="Group 5" id="5"/>
          <p:cNvGrpSpPr/>
          <p:nvPr/>
        </p:nvGrpSpPr>
        <p:grpSpPr>
          <a:xfrm rot="0">
            <a:off x="5532424" y="4492809"/>
            <a:ext cx="3388048" cy="4359851"/>
            <a:chOff x="0" y="0"/>
            <a:chExt cx="3133810" cy="4032689"/>
          </a:xfrm>
        </p:grpSpPr>
        <p:sp>
          <p:nvSpPr>
            <p:cNvPr name="Freeform 6" id="6"/>
            <p:cNvSpPr/>
            <p:nvPr/>
          </p:nvSpPr>
          <p:spPr>
            <a:xfrm flipH="false" flipV="false" rot="0">
              <a:off x="0" y="0"/>
              <a:ext cx="3133810" cy="4032690"/>
            </a:xfrm>
            <a:custGeom>
              <a:avLst/>
              <a:gdLst/>
              <a:ahLst/>
              <a:cxnLst/>
              <a:rect r="r" b="b" t="t" l="l"/>
              <a:pathLst>
                <a:path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D9D9D9">
                <a:alpha val="74902"/>
              </a:srgbClr>
            </a:solidFill>
          </p:spPr>
        </p:sp>
      </p:grpSp>
      <p:grpSp>
        <p:nvGrpSpPr>
          <p:cNvPr name="Group 7" id="7"/>
          <p:cNvGrpSpPr/>
          <p:nvPr/>
        </p:nvGrpSpPr>
        <p:grpSpPr>
          <a:xfrm rot="0">
            <a:off x="9367528" y="4492809"/>
            <a:ext cx="3388048" cy="4359851"/>
            <a:chOff x="0" y="0"/>
            <a:chExt cx="3133810" cy="4032689"/>
          </a:xfrm>
        </p:grpSpPr>
        <p:sp>
          <p:nvSpPr>
            <p:cNvPr name="Freeform 8" id="8"/>
            <p:cNvSpPr/>
            <p:nvPr/>
          </p:nvSpPr>
          <p:spPr>
            <a:xfrm flipH="false" flipV="false" rot="0">
              <a:off x="0" y="0"/>
              <a:ext cx="3133810" cy="4032690"/>
            </a:xfrm>
            <a:custGeom>
              <a:avLst/>
              <a:gdLst/>
              <a:ahLst/>
              <a:cxnLst/>
              <a:rect r="r" b="b" t="t" l="l"/>
              <a:pathLst>
                <a:path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C6C6C6">
                <a:alpha val="74902"/>
              </a:srgbClr>
            </a:solidFill>
          </p:spPr>
        </p:sp>
      </p:grpSp>
      <p:grpSp>
        <p:nvGrpSpPr>
          <p:cNvPr name="Group 9" id="9"/>
          <p:cNvGrpSpPr/>
          <p:nvPr/>
        </p:nvGrpSpPr>
        <p:grpSpPr>
          <a:xfrm rot="0">
            <a:off x="13202632" y="4492809"/>
            <a:ext cx="3388048" cy="4359851"/>
            <a:chOff x="0" y="0"/>
            <a:chExt cx="3133810" cy="4032689"/>
          </a:xfrm>
        </p:grpSpPr>
        <p:sp>
          <p:nvSpPr>
            <p:cNvPr name="Freeform 10" id="10"/>
            <p:cNvSpPr/>
            <p:nvPr/>
          </p:nvSpPr>
          <p:spPr>
            <a:xfrm flipH="false" flipV="false" rot="0">
              <a:off x="0" y="0"/>
              <a:ext cx="3133810" cy="4032690"/>
            </a:xfrm>
            <a:custGeom>
              <a:avLst/>
              <a:gdLst/>
              <a:ahLst/>
              <a:cxnLst/>
              <a:rect r="r" b="b" t="t" l="l"/>
              <a:pathLst>
                <a:path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C6C6C6">
                <a:alpha val="74902"/>
              </a:srgbClr>
            </a:solidFill>
          </p:spPr>
        </p:sp>
      </p:grpSp>
      <p:sp>
        <p:nvSpPr>
          <p:cNvPr name="TextBox 11" id="11"/>
          <p:cNvSpPr txBox="true"/>
          <p:nvPr/>
        </p:nvSpPr>
        <p:spPr>
          <a:xfrm rot="0">
            <a:off x="1998507" y="4777073"/>
            <a:ext cx="2657633" cy="450215"/>
          </a:xfrm>
          <a:prstGeom prst="rect">
            <a:avLst/>
          </a:prstGeom>
        </p:spPr>
        <p:txBody>
          <a:bodyPr anchor="t" rtlCol="false" tIns="0" lIns="0" bIns="0" rIns="0">
            <a:spAutoFit/>
          </a:bodyPr>
          <a:lstStyle/>
          <a:p>
            <a:pPr algn="l" marL="0" indent="0" lvl="0">
              <a:lnSpc>
                <a:spcPts val="3639"/>
              </a:lnSpc>
              <a:spcBef>
                <a:spcPct val="0"/>
              </a:spcBef>
            </a:pPr>
            <a:r>
              <a:rPr lang="en-US" b="true" sz="2799">
                <a:solidFill>
                  <a:srgbClr val="000000"/>
                </a:solidFill>
                <a:latin typeface="Open Sans Bold"/>
                <a:ea typeface="Open Sans Bold"/>
                <a:cs typeface="Open Sans Bold"/>
                <a:sym typeface="Open Sans Bold"/>
              </a:rPr>
              <a:t>Ages 1-12</a:t>
            </a:r>
          </a:p>
        </p:txBody>
      </p:sp>
      <p:sp>
        <p:nvSpPr>
          <p:cNvPr name="TextBox 12" id="12"/>
          <p:cNvSpPr txBox="true"/>
          <p:nvPr/>
        </p:nvSpPr>
        <p:spPr>
          <a:xfrm rot="0">
            <a:off x="1868044" y="6468823"/>
            <a:ext cx="2892855" cy="1239103"/>
          </a:xfrm>
          <a:prstGeom prst="rect">
            <a:avLst/>
          </a:prstGeom>
        </p:spPr>
        <p:txBody>
          <a:bodyPr anchor="t" rtlCol="false" tIns="0" lIns="0" bIns="0" rIns="0">
            <a:spAutoFit/>
          </a:bodyPr>
          <a:lstStyle/>
          <a:p>
            <a:pPr algn="l" marL="480943" indent="-240472" lvl="1">
              <a:lnSpc>
                <a:spcPts val="3341"/>
              </a:lnSpc>
              <a:buFont typeface="Arial"/>
              <a:buChar char="•"/>
            </a:pPr>
            <a:r>
              <a:rPr lang="en-US" b="true" sz="2227">
                <a:solidFill>
                  <a:srgbClr val="000000"/>
                </a:solidFill>
                <a:latin typeface="Open Sans Bold"/>
                <a:ea typeface="Open Sans Bold"/>
                <a:cs typeface="Open Sans Bold"/>
                <a:sym typeface="Open Sans Bold"/>
              </a:rPr>
              <a:t>Absorption</a:t>
            </a:r>
          </a:p>
          <a:p>
            <a:pPr algn="l" marL="480943" indent="-240472" lvl="1">
              <a:lnSpc>
                <a:spcPts val="3341"/>
              </a:lnSpc>
              <a:buFont typeface="Arial"/>
              <a:buChar char="•"/>
            </a:pPr>
            <a:r>
              <a:rPr lang="en-US" b="true" sz="2227">
                <a:solidFill>
                  <a:srgbClr val="000000"/>
                </a:solidFill>
                <a:latin typeface="Open Sans Bold"/>
                <a:ea typeface="Open Sans Bold"/>
                <a:cs typeface="Open Sans Bold"/>
                <a:sym typeface="Open Sans Bold"/>
              </a:rPr>
              <a:t>Experimentation</a:t>
            </a:r>
          </a:p>
          <a:p>
            <a:pPr algn="l" marL="480943" indent="-240472" lvl="1">
              <a:lnSpc>
                <a:spcPts val="3341"/>
              </a:lnSpc>
              <a:buFont typeface="Arial"/>
              <a:buChar char="•"/>
            </a:pPr>
            <a:r>
              <a:rPr lang="en-US" b="true" sz="2227">
                <a:solidFill>
                  <a:srgbClr val="000000"/>
                </a:solidFill>
                <a:latin typeface="Open Sans Bold"/>
                <a:ea typeface="Open Sans Bold"/>
                <a:cs typeface="Open Sans Bold"/>
                <a:sym typeface="Open Sans Bold"/>
              </a:rPr>
              <a:t>Establishment</a:t>
            </a:r>
          </a:p>
        </p:txBody>
      </p:sp>
      <p:sp>
        <p:nvSpPr>
          <p:cNvPr name="TextBox 13" id="13"/>
          <p:cNvSpPr txBox="true"/>
          <p:nvPr/>
        </p:nvSpPr>
        <p:spPr>
          <a:xfrm rot="0">
            <a:off x="5897632" y="4777073"/>
            <a:ext cx="2657633" cy="450215"/>
          </a:xfrm>
          <a:prstGeom prst="rect">
            <a:avLst/>
          </a:prstGeom>
        </p:spPr>
        <p:txBody>
          <a:bodyPr anchor="t" rtlCol="false" tIns="0" lIns="0" bIns="0" rIns="0">
            <a:spAutoFit/>
          </a:bodyPr>
          <a:lstStyle/>
          <a:p>
            <a:pPr algn="l" marL="0" indent="0" lvl="0">
              <a:lnSpc>
                <a:spcPts val="3639"/>
              </a:lnSpc>
              <a:spcBef>
                <a:spcPct val="0"/>
              </a:spcBef>
            </a:pPr>
            <a:r>
              <a:rPr lang="en-US" b="true" sz="2799">
                <a:solidFill>
                  <a:srgbClr val="000000"/>
                </a:solidFill>
                <a:latin typeface="Open Sans Bold"/>
                <a:ea typeface="Open Sans Bold"/>
                <a:cs typeface="Open Sans Bold"/>
                <a:sym typeface="Open Sans Bold"/>
              </a:rPr>
              <a:t>Ages 13-24</a:t>
            </a:r>
          </a:p>
        </p:txBody>
      </p:sp>
      <p:sp>
        <p:nvSpPr>
          <p:cNvPr name="TextBox 14" id="14"/>
          <p:cNvSpPr txBox="true"/>
          <p:nvPr/>
        </p:nvSpPr>
        <p:spPr>
          <a:xfrm rot="0">
            <a:off x="5816119" y="6468823"/>
            <a:ext cx="2690997" cy="1239103"/>
          </a:xfrm>
          <a:prstGeom prst="rect">
            <a:avLst/>
          </a:prstGeom>
        </p:spPr>
        <p:txBody>
          <a:bodyPr anchor="t" rtlCol="false" tIns="0" lIns="0" bIns="0" rIns="0">
            <a:spAutoFit/>
          </a:bodyPr>
          <a:lstStyle/>
          <a:p>
            <a:pPr algn="l" marL="480943" indent="-240472" lvl="1">
              <a:lnSpc>
                <a:spcPts val="3341"/>
              </a:lnSpc>
              <a:buFont typeface="Arial"/>
              <a:buChar char="•"/>
            </a:pPr>
            <a:r>
              <a:rPr lang="en-US" b="true" sz="2227">
                <a:solidFill>
                  <a:srgbClr val="000000"/>
                </a:solidFill>
                <a:latin typeface="Open Sans Bold"/>
                <a:ea typeface="Open Sans Bold"/>
                <a:cs typeface="Open Sans Bold"/>
                <a:sym typeface="Open Sans Bold"/>
              </a:rPr>
              <a:t>Integration</a:t>
            </a:r>
          </a:p>
          <a:p>
            <a:pPr algn="l" marL="480943" indent="-240472" lvl="1">
              <a:lnSpc>
                <a:spcPts val="3341"/>
              </a:lnSpc>
              <a:buFont typeface="Arial"/>
              <a:buChar char="•"/>
            </a:pPr>
            <a:r>
              <a:rPr lang="en-US" b="true" sz="2227">
                <a:solidFill>
                  <a:srgbClr val="000000"/>
                </a:solidFill>
                <a:latin typeface="Open Sans Bold"/>
                <a:ea typeface="Open Sans Bold"/>
                <a:cs typeface="Open Sans Bold"/>
                <a:sym typeface="Open Sans Bold"/>
              </a:rPr>
              <a:t>Refinement</a:t>
            </a:r>
          </a:p>
          <a:p>
            <a:pPr algn="l" marL="480943" indent="-240472" lvl="1">
              <a:lnSpc>
                <a:spcPts val="3341"/>
              </a:lnSpc>
              <a:buFont typeface="Arial"/>
              <a:buChar char="•"/>
            </a:pPr>
            <a:r>
              <a:rPr lang="en-US" b="true" sz="2227">
                <a:solidFill>
                  <a:srgbClr val="000000"/>
                </a:solidFill>
                <a:latin typeface="Open Sans Bold"/>
                <a:ea typeface="Open Sans Bold"/>
                <a:cs typeface="Open Sans Bold"/>
                <a:sym typeface="Open Sans Bold"/>
              </a:rPr>
              <a:t>Application</a:t>
            </a:r>
          </a:p>
        </p:txBody>
      </p:sp>
      <p:sp>
        <p:nvSpPr>
          <p:cNvPr name="TextBox 15" id="15"/>
          <p:cNvSpPr txBox="true"/>
          <p:nvPr/>
        </p:nvSpPr>
        <p:spPr>
          <a:xfrm rot="0">
            <a:off x="9732736" y="4777073"/>
            <a:ext cx="2657633" cy="450215"/>
          </a:xfrm>
          <a:prstGeom prst="rect">
            <a:avLst/>
          </a:prstGeom>
        </p:spPr>
        <p:txBody>
          <a:bodyPr anchor="t" rtlCol="false" tIns="0" lIns="0" bIns="0" rIns="0">
            <a:spAutoFit/>
          </a:bodyPr>
          <a:lstStyle/>
          <a:p>
            <a:pPr algn="l" marL="0" indent="0" lvl="0">
              <a:lnSpc>
                <a:spcPts val="3639"/>
              </a:lnSpc>
              <a:spcBef>
                <a:spcPct val="0"/>
              </a:spcBef>
            </a:pPr>
            <a:r>
              <a:rPr lang="en-US" b="true" sz="2799">
                <a:solidFill>
                  <a:srgbClr val="000000"/>
                </a:solidFill>
                <a:latin typeface="Open Sans Bold"/>
                <a:ea typeface="Open Sans Bold"/>
                <a:cs typeface="Open Sans Bold"/>
                <a:sym typeface="Open Sans Bold"/>
              </a:rPr>
              <a:t>Ages 25-59</a:t>
            </a:r>
          </a:p>
        </p:txBody>
      </p:sp>
      <p:sp>
        <p:nvSpPr>
          <p:cNvPr name="TextBox 16" id="16"/>
          <p:cNvSpPr txBox="true"/>
          <p:nvPr/>
        </p:nvSpPr>
        <p:spPr>
          <a:xfrm rot="0">
            <a:off x="9696699" y="6468823"/>
            <a:ext cx="2693669" cy="1658203"/>
          </a:xfrm>
          <a:prstGeom prst="rect">
            <a:avLst/>
          </a:prstGeom>
        </p:spPr>
        <p:txBody>
          <a:bodyPr anchor="t" rtlCol="false" tIns="0" lIns="0" bIns="0" rIns="0">
            <a:spAutoFit/>
          </a:bodyPr>
          <a:lstStyle/>
          <a:p>
            <a:pPr algn="l" marL="480943" indent="-240472" lvl="1">
              <a:lnSpc>
                <a:spcPts val="3341"/>
              </a:lnSpc>
              <a:buFont typeface="Arial"/>
              <a:buChar char="•"/>
            </a:pPr>
            <a:r>
              <a:rPr lang="en-US" b="true" sz="2227">
                <a:solidFill>
                  <a:srgbClr val="000000"/>
                </a:solidFill>
                <a:latin typeface="Open Sans Bold"/>
                <a:ea typeface="Open Sans Bold"/>
                <a:cs typeface="Open Sans Bold"/>
                <a:sym typeface="Open Sans Bold"/>
              </a:rPr>
              <a:t>Consistency</a:t>
            </a:r>
          </a:p>
          <a:p>
            <a:pPr algn="l" marL="480943" indent="-240472" lvl="1">
              <a:lnSpc>
                <a:spcPts val="3341"/>
              </a:lnSpc>
              <a:buFont typeface="Arial"/>
              <a:buChar char="•"/>
            </a:pPr>
            <a:r>
              <a:rPr lang="en-US" b="true" sz="2227">
                <a:solidFill>
                  <a:srgbClr val="000000"/>
                </a:solidFill>
                <a:latin typeface="Open Sans Bold"/>
                <a:ea typeface="Open Sans Bold"/>
                <a:cs typeface="Open Sans Bold"/>
                <a:sym typeface="Open Sans Bold"/>
              </a:rPr>
              <a:t>Transmission</a:t>
            </a:r>
          </a:p>
          <a:p>
            <a:pPr algn="l" marL="480943" indent="-240472" lvl="1">
              <a:lnSpc>
                <a:spcPts val="3341"/>
              </a:lnSpc>
              <a:buFont typeface="Arial"/>
              <a:buChar char="•"/>
            </a:pPr>
            <a:r>
              <a:rPr lang="en-US" b="true" sz="2227">
                <a:solidFill>
                  <a:srgbClr val="000000"/>
                </a:solidFill>
                <a:latin typeface="Open Sans Bold"/>
                <a:ea typeface="Open Sans Bold"/>
                <a:cs typeface="Open Sans Bold"/>
                <a:sym typeface="Open Sans Bold"/>
              </a:rPr>
              <a:t>Unconscious acceptance</a:t>
            </a:r>
          </a:p>
        </p:txBody>
      </p:sp>
      <p:sp>
        <p:nvSpPr>
          <p:cNvPr name="TextBox 17" id="17"/>
          <p:cNvSpPr txBox="true"/>
          <p:nvPr/>
        </p:nvSpPr>
        <p:spPr>
          <a:xfrm rot="0">
            <a:off x="13567840" y="4777073"/>
            <a:ext cx="2657633" cy="450215"/>
          </a:xfrm>
          <a:prstGeom prst="rect">
            <a:avLst/>
          </a:prstGeom>
        </p:spPr>
        <p:txBody>
          <a:bodyPr anchor="t" rtlCol="false" tIns="0" lIns="0" bIns="0" rIns="0">
            <a:spAutoFit/>
          </a:bodyPr>
          <a:lstStyle/>
          <a:p>
            <a:pPr algn="l" marL="0" indent="0" lvl="0">
              <a:lnSpc>
                <a:spcPts val="3639"/>
              </a:lnSpc>
              <a:spcBef>
                <a:spcPct val="0"/>
              </a:spcBef>
            </a:pPr>
            <a:r>
              <a:rPr lang="en-US" b="true" sz="2799">
                <a:solidFill>
                  <a:srgbClr val="000000"/>
                </a:solidFill>
                <a:latin typeface="Open Sans Bold"/>
                <a:ea typeface="Open Sans Bold"/>
                <a:cs typeface="Open Sans Bold"/>
                <a:sym typeface="Open Sans Bold"/>
              </a:rPr>
              <a:t>Ages 60+</a:t>
            </a:r>
          </a:p>
        </p:txBody>
      </p:sp>
      <p:sp>
        <p:nvSpPr>
          <p:cNvPr name="TextBox 18" id="18"/>
          <p:cNvSpPr txBox="true"/>
          <p:nvPr/>
        </p:nvSpPr>
        <p:spPr>
          <a:xfrm rot="0">
            <a:off x="13417784" y="6478348"/>
            <a:ext cx="2807688" cy="1202055"/>
          </a:xfrm>
          <a:prstGeom prst="rect">
            <a:avLst/>
          </a:prstGeom>
        </p:spPr>
        <p:txBody>
          <a:bodyPr anchor="t" rtlCol="false" tIns="0" lIns="0" bIns="0" rIns="0">
            <a:spAutoFit/>
          </a:bodyPr>
          <a:lstStyle/>
          <a:p>
            <a:pPr algn="l" marL="474979" indent="-237490" lvl="1">
              <a:lnSpc>
                <a:spcPts val="3299"/>
              </a:lnSpc>
              <a:buFont typeface="Arial"/>
              <a:buChar char="•"/>
            </a:pPr>
            <a:r>
              <a:rPr lang="en-US" b="true" sz="2199">
                <a:solidFill>
                  <a:srgbClr val="000000"/>
                </a:solidFill>
                <a:latin typeface="Open Sans Bold"/>
                <a:ea typeface="Open Sans Bold"/>
                <a:cs typeface="Open Sans Bold"/>
                <a:sym typeface="Open Sans Bold"/>
              </a:rPr>
              <a:t>Reflection</a:t>
            </a:r>
          </a:p>
          <a:p>
            <a:pPr algn="l" marL="474979" indent="-237490" lvl="1">
              <a:lnSpc>
                <a:spcPts val="3299"/>
              </a:lnSpc>
              <a:buFont typeface="Arial"/>
              <a:buChar char="•"/>
            </a:pPr>
            <a:r>
              <a:rPr lang="en-US" b="true" sz="2199">
                <a:solidFill>
                  <a:srgbClr val="000000"/>
                </a:solidFill>
                <a:latin typeface="Open Sans Bold"/>
                <a:ea typeface="Open Sans Bold"/>
                <a:cs typeface="Open Sans Bold"/>
                <a:sym typeface="Open Sans Bold"/>
              </a:rPr>
              <a:t>Reconsideration</a:t>
            </a:r>
          </a:p>
          <a:p>
            <a:pPr algn="l" marL="474979" indent="-237490" lvl="1">
              <a:lnSpc>
                <a:spcPts val="3299"/>
              </a:lnSpc>
              <a:buFont typeface="Arial"/>
              <a:buChar char="•"/>
            </a:pPr>
            <a:r>
              <a:rPr lang="en-US" b="true" sz="2199">
                <a:solidFill>
                  <a:srgbClr val="000000"/>
                </a:solidFill>
                <a:latin typeface="Open Sans Bold"/>
                <a:ea typeface="Open Sans Bold"/>
                <a:cs typeface="Open Sans Bold"/>
                <a:sym typeface="Open Sans Bold"/>
              </a:rPr>
              <a:t>Recalibration</a:t>
            </a:r>
          </a:p>
        </p:txBody>
      </p:sp>
      <p:sp>
        <p:nvSpPr>
          <p:cNvPr name="TextBox 19" id="19"/>
          <p:cNvSpPr txBox="true"/>
          <p:nvPr/>
        </p:nvSpPr>
        <p:spPr>
          <a:xfrm rot="0">
            <a:off x="2096887" y="1028700"/>
            <a:ext cx="14094227" cy="2438400"/>
          </a:xfrm>
          <a:prstGeom prst="rect">
            <a:avLst/>
          </a:prstGeom>
        </p:spPr>
        <p:txBody>
          <a:bodyPr anchor="t" rtlCol="false" tIns="0" lIns="0" bIns="0" rIns="0">
            <a:spAutoFit/>
          </a:bodyPr>
          <a:lstStyle/>
          <a:p>
            <a:pPr algn="ctr" marL="0" indent="0" lvl="0">
              <a:lnSpc>
                <a:spcPts val="9600"/>
              </a:lnSpc>
              <a:spcBef>
                <a:spcPct val="0"/>
              </a:spcBef>
            </a:pPr>
            <a:r>
              <a:rPr lang="en-US" b="true" sz="8000">
                <a:solidFill>
                  <a:srgbClr val="FFFFFF"/>
                </a:solidFill>
                <a:latin typeface="Open Sans Bold"/>
                <a:ea typeface="Open Sans Bold"/>
                <a:cs typeface="Open Sans Bold"/>
                <a:sym typeface="Open Sans Bold"/>
              </a:rPr>
              <a:t>Four Phases of Worldview Experience</a:t>
            </a:r>
          </a:p>
        </p:txBody>
      </p:sp>
    </p:spTree>
  </p:cSld>
  <p:clrMapOvr>
    <a:masterClrMapping/>
  </p:clrMapOvr>
</p:sld>
</file>

<file path=ppt/slides/slide19.xml><?xml version="1.0" encoding="utf-8"?>
<p:sld xmlns:p="http://schemas.openxmlformats.org/presentationml/2006/main" xmlns:a="http://schemas.openxmlformats.org/drawingml/2006/main">
  <p:cSld>
    <p:bg>
      <p:bgPr>
        <a:solidFill>
          <a:srgbClr val="D9D9D9"/>
        </a:solidFill>
      </p:bgPr>
    </p:bg>
    <p:spTree>
      <p:nvGrpSpPr>
        <p:cNvPr id="1" name=""/>
        <p:cNvGrpSpPr/>
        <p:nvPr/>
      </p:nvGrpSpPr>
      <p:grpSpPr>
        <a:xfrm>
          <a:off x="0" y="0"/>
          <a:ext cx="0" cy="0"/>
          <a:chOff x="0" y="0"/>
          <a:chExt cx="0" cy="0"/>
        </a:xfrm>
      </p:grpSpPr>
      <p:sp>
        <p:nvSpPr>
          <p:cNvPr name="TextBox 2" id="2"/>
          <p:cNvSpPr txBox="true"/>
          <p:nvPr/>
        </p:nvSpPr>
        <p:spPr>
          <a:xfrm rot="0">
            <a:off x="0" y="504074"/>
            <a:ext cx="18288000" cy="3195319"/>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2 Bold"/>
                <a:ea typeface="Canva Sans 2 Bold"/>
                <a:cs typeface="Canva Sans 2 Bold"/>
                <a:sym typeface="Canva Sans 2 Bold"/>
              </a:rPr>
              <a:t>Absorbtion, Experimentation, and Establishment</a:t>
            </a:r>
          </a:p>
        </p:txBody>
      </p:sp>
      <p:sp>
        <p:nvSpPr>
          <p:cNvPr name="TextBox 3" id="3"/>
          <p:cNvSpPr txBox="true"/>
          <p:nvPr/>
        </p:nvSpPr>
        <p:spPr>
          <a:xfrm rot="0">
            <a:off x="1765377" y="5048250"/>
            <a:ext cx="14757246" cy="273494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2 Bold"/>
                <a:ea typeface="Canva Sans 2 Bold"/>
                <a:cs typeface="Canva Sans 2 Bold"/>
                <a:sym typeface="Canva Sans 2 Bold"/>
              </a:rPr>
              <a:t>What are some strategies that you can use to help children ages 1-12 to establish their worldview journey?</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689337" y="-3273070"/>
            <a:ext cx="10909326" cy="14545769"/>
          </a:xfrm>
          <a:custGeom>
            <a:avLst/>
            <a:gdLst/>
            <a:ahLst/>
            <a:cxnLst/>
            <a:rect r="r" b="b" t="t" l="l"/>
            <a:pathLst>
              <a:path h="14545769" w="10909326">
                <a:moveTo>
                  <a:pt x="0" y="0"/>
                </a:moveTo>
                <a:lnTo>
                  <a:pt x="10909326" y="0"/>
                </a:lnTo>
                <a:lnTo>
                  <a:pt x="10909326" y="14545769"/>
                </a:lnTo>
                <a:lnTo>
                  <a:pt x="0" y="14545769"/>
                </a:lnTo>
                <a:lnTo>
                  <a:pt x="0" y="0"/>
                </a:lnTo>
                <a:close/>
              </a:path>
            </a:pathLst>
          </a:custGeom>
          <a:blipFill>
            <a:blip r:embed="rId3"/>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p:cSld>
    <p:bg>
      <p:bgPr>
        <a:solidFill>
          <a:srgbClr val="D9D9D9"/>
        </a:solidFill>
      </p:bgPr>
    </p:bg>
    <p:spTree>
      <p:nvGrpSpPr>
        <p:cNvPr id="1" name=""/>
        <p:cNvGrpSpPr/>
        <p:nvPr/>
      </p:nvGrpSpPr>
      <p:grpSpPr>
        <a:xfrm>
          <a:off x="0" y="0"/>
          <a:ext cx="0" cy="0"/>
          <a:chOff x="0" y="0"/>
          <a:chExt cx="0" cy="0"/>
        </a:xfrm>
      </p:grpSpPr>
      <p:sp>
        <p:nvSpPr>
          <p:cNvPr name="TextBox 2" id="2"/>
          <p:cNvSpPr txBox="true"/>
          <p:nvPr/>
        </p:nvSpPr>
        <p:spPr>
          <a:xfrm rot="0">
            <a:off x="1314945" y="2235200"/>
            <a:ext cx="15658110" cy="7023100"/>
          </a:xfrm>
          <a:prstGeom prst="rect">
            <a:avLst/>
          </a:prstGeom>
        </p:spPr>
        <p:txBody>
          <a:bodyPr anchor="t" rtlCol="false" tIns="0" lIns="0" bIns="0" rIns="0">
            <a:spAutoFit/>
          </a:bodyPr>
          <a:lstStyle/>
          <a:p>
            <a:pPr algn="l" marL="863599" indent="-431800" lvl="1">
              <a:lnSpc>
                <a:spcPts val="5599"/>
              </a:lnSpc>
              <a:buFont typeface="Arial"/>
              <a:buChar char="•"/>
            </a:pPr>
            <a:r>
              <a:rPr lang="en-US" b="true" sz="3999">
                <a:solidFill>
                  <a:srgbClr val="000000"/>
                </a:solidFill>
                <a:latin typeface="Canva Sans 2 Bold"/>
                <a:ea typeface="Canva Sans 2 Bold"/>
                <a:cs typeface="Canva Sans 2 Bold"/>
                <a:sym typeface="Canva Sans 2 Bold"/>
              </a:rPr>
              <a:t>Live your life as an example of a disciple. Be natural.</a:t>
            </a:r>
          </a:p>
          <a:p>
            <a:pPr algn="l" marL="863599" indent="-431800" lvl="1">
              <a:lnSpc>
                <a:spcPts val="5599"/>
              </a:lnSpc>
              <a:buFont typeface="Arial"/>
              <a:buChar char="•"/>
            </a:pPr>
            <a:r>
              <a:rPr lang="en-US" b="true" sz="3999">
                <a:solidFill>
                  <a:srgbClr val="000000"/>
                </a:solidFill>
                <a:latin typeface="Canva Sans 2 Bold"/>
                <a:ea typeface="Canva Sans 2 Bold"/>
                <a:cs typeface="Canva Sans 2 Bold"/>
                <a:sym typeface="Canva Sans 2 Bold"/>
              </a:rPr>
              <a:t>Model Biblical social interactions.</a:t>
            </a:r>
          </a:p>
          <a:p>
            <a:pPr algn="l" marL="863599" indent="-431800" lvl="1">
              <a:lnSpc>
                <a:spcPts val="5599"/>
              </a:lnSpc>
              <a:buFont typeface="Arial"/>
              <a:buChar char="•"/>
            </a:pPr>
            <a:r>
              <a:rPr lang="en-US" b="true" sz="3999">
                <a:solidFill>
                  <a:srgbClr val="000000"/>
                </a:solidFill>
                <a:latin typeface="Canva Sans 2 Bold"/>
                <a:ea typeface="Canva Sans 2 Bold"/>
                <a:cs typeface="Canva Sans 2 Bold"/>
                <a:sym typeface="Canva Sans 2 Bold"/>
              </a:rPr>
              <a:t>Read and study scripture so that what is in your mind and heart comes easily out of your mouth.</a:t>
            </a:r>
          </a:p>
          <a:p>
            <a:pPr algn="l" marL="863599" indent="-431800" lvl="1">
              <a:lnSpc>
                <a:spcPts val="5599"/>
              </a:lnSpc>
              <a:buFont typeface="Arial"/>
              <a:buChar char="•"/>
            </a:pPr>
            <a:r>
              <a:rPr lang="en-US" b="true" sz="3999">
                <a:solidFill>
                  <a:srgbClr val="000000"/>
                </a:solidFill>
                <a:latin typeface="Canva Sans 2 Bold"/>
                <a:ea typeface="Canva Sans 2 Bold"/>
                <a:cs typeface="Canva Sans 2 Bold"/>
                <a:sym typeface="Canva Sans 2 Bold"/>
              </a:rPr>
              <a:t>Talk about your experiences with the Lord.</a:t>
            </a:r>
          </a:p>
          <a:p>
            <a:pPr algn="l" marL="863599" indent="-431800" lvl="1">
              <a:lnSpc>
                <a:spcPts val="5599"/>
              </a:lnSpc>
              <a:buFont typeface="Arial"/>
              <a:buChar char="•"/>
            </a:pPr>
            <a:r>
              <a:rPr lang="en-US" b="true" sz="3999">
                <a:solidFill>
                  <a:srgbClr val="000000"/>
                </a:solidFill>
                <a:latin typeface="Canva Sans 2 Bold"/>
                <a:ea typeface="Canva Sans 2 Bold"/>
                <a:cs typeface="Canva Sans 2 Bold"/>
                <a:sym typeface="Canva Sans 2 Bold"/>
              </a:rPr>
              <a:t>Statements of Biblical worldview are assumed to be correct</a:t>
            </a:r>
          </a:p>
          <a:p>
            <a:pPr algn="l" marL="863599" indent="-431800" lvl="1">
              <a:lnSpc>
                <a:spcPts val="5599"/>
              </a:lnSpc>
              <a:buFont typeface="Arial"/>
              <a:buChar char="•"/>
            </a:pPr>
            <a:r>
              <a:rPr lang="en-US" b="true" sz="3999">
                <a:solidFill>
                  <a:srgbClr val="000000"/>
                </a:solidFill>
                <a:latin typeface="Canva Sans 2 Bold"/>
                <a:ea typeface="Canva Sans 2 Bold"/>
                <a:cs typeface="Canva Sans 2 Bold"/>
                <a:sym typeface="Canva Sans 2 Bold"/>
              </a:rPr>
              <a:t>Provide examples to reinforce Biblical worldview concepts</a:t>
            </a:r>
          </a:p>
          <a:p>
            <a:pPr algn="l" marL="863599" indent="-431800" lvl="1">
              <a:lnSpc>
                <a:spcPts val="5599"/>
              </a:lnSpc>
              <a:buFont typeface="Arial"/>
              <a:buChar char="•"/>
            </a:pPr>
            <a:r>
              <a:rPr lang="en-US" b="true" sz="3999">
                <a:solidFill>
                  <a:srgbClr val="000000"/>
                </a:solidFill>
                <a:latin typeface="Canva Sans 2 Bold"/>
                <a:ea typeface="Canva Sans 2 Bold"/>
                <a:cs typeface="Canva Sans 2 Bold"/>
                <a:sym typeface="Canva Sans 2 Bold"/>
              </a:rPr>
              <a:t>Provide opportunity for children to apply Biblical truths</a:t>
            </a:r>
          </a:p>
          <a:p>
            <a:pPr algn="l" marL="863599" indent="-431800" lvl="1">
              <a:lnSpc>
                <a:spcPts val="5599"/>
              </a:lnSpc>
              <a:buFont typeface="Arial"/>
              <a:buChar char="•"/>
            </a:pPr>
            <a:r>
              <a:rPr lang="en-US" b="true" sz="3999">
                <a:solidFill>
                  <a:srgbClr val="000000"/>
                </a:solidFill>
                <a:latin typeface="Canva Sans 2 Bold"/>
                <a:ea typeface="Canva Sans 2 Bold"/>
                <a:cs typeface="Canva Sans 2 Bold"/>
                <a:sym typeface="Canva Sans 2 Bold"/>
              </a:rPr>
              <a:t>Build a strong knowledge of the Bible to provide a foundation from which they will draw truth </a:t>
            </a:r>
          </a:p>
        </p:txBody>
      </p:sp>
      <p:sp>
        <p:nvSpPr>
          <p:cNvPr name="TextBox 3" id="3"/>
          <p:cNvSpPr txBox="true"/>
          <p:nvPr/>
        </p:nvSpPr>
        <p:spPr>
          <a:xfrm rot="0">
            <a:off x="855598" y="933450"/>
            <a:ext cx="8105061" cy="887095"/>
          </a:xfrm>
          <a:prstGeom prst="rect">
            <a:avLst/>
          </a:prstGeom>
        </p:spPr>
        <p:txBody>
          <a:bodyPr anchor="t" rtlCol="false" tIns="0" lIns="0" bIns="0" rIns="0">
            <a:spAutoFit/>
          </a:bodyPr>
          <a:lstStyle/>
          <a:p>
            <a:pPr algn="l">
              <a:lnSpc>
                <a:spcPts val="7279"/>
              </a:lnSpc>
            </a:pPr>
            <a:r>
              <a:rPr lang="en-US" sz="5199" b="true">
                <a:solidFill>
                  <a:srgbClr val="000000"/>
                </a:solidFill>
                <a:latin typeface="Canva Sans 2 Bold"/>
                <a:ea typeface="Canva Sans 2 Bold"/>
                <a:cs typeface="Canva Sans 2 Bold"/>
                <a:sym typeface="Canva Sans 2 Bold"/>
              </a:rPr>
              <a:t>Some of my thoughts:</a:t>
            </a:r>
          </a:p>
        </p:txBody>
      </p:sp>
    </p:spTree>
  </p:cSld>
  <p:clrMapOvr>
    <a:masterClrMapping/>
  </p:clrMapOvr>
</p:sld>
</file>

<file path=ppt/slides/slide21.xml><?xml version="1.0" encoding="utf-8"?>
<p:sld xmlns:p="http://schemas.openxmlformats.org/presentationml/2006/main" xmlns:a="http://schemas.openxmlformats.org/drawingml/2006/main">
  <p:cSld>
    <p:bg>
      <p:bgPr>
        <a:solidFill>
          <a:srgbClr val="D9D9D9"/>
        </a:solidFill>
      </p:bgPr>
    </p:bg>
    <p:spTree>
      <p:nvGrpSpPr>
        <p:cNvPr id="1" name=""/>
        <p:cNvGrpSpPr/>
        <p:nvPr/>
      </p:nvGrpSpPr>
      <p:grpSpPr>
        <a:xfrm>
          <a:off x="0" y="0"/>
          <a:ext cx="0" cy="0"/>
          <a:chOff x="0" y="0"/>
          <a:chExt cx="0" cy="0"/>
        </a:xfrm>
      </p:grpSpPr>
      <p:sp>
        <p:nvSpPr>
          <p:cNvPr name="TextBox 2" id="2"/>
          <p:cNvSpPr txBox="true"/>
          <p:nvPr/>
        </p:nvSpPr>
        <p:spPr>
          <a:xfrm rot="0">
            <a:off x="0" y="504074"/>
            <a:ext cx="18288000" cy="3195319"/>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2 Bold"/>
                <a:ea typeface="Canva Sans 2 Bold"/>
                <a:cs typeface="Canva Sans 2 Bold"/>
                <a:sym typeface="Canva Sans 2 Bold"/>
              </a:rPr>
              <a:t>Integration, Refinement, and Application</a:t>
            </a:r>
          </a:p>
        </p:txBody>
      </p:sp>
      <p:sp>
        <p:nvSpPr>
          <p:cNvPr name="TextBox 3" id="3"/>
          <p:cNvSpPr txBox="true"/>
          <p:nvPr/>
        </p:nvSpPr>
        <p:spPr>
          <a:xfrm rot="0">
            <a:off x="1765377" y="5048250"/>
            <a:ext cx="14757246" cy="273494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2 Bold"/>
                <a:ea typeface="Canva Sans 2 Bold"/>
                <a:cs typeface="Canva Sans 2 Bold"/>
                <a:sym typeface="Canva Sans 2 Bold"/>
              </a:rPr>
              <a:t>What are some strategies that you can use to help children ages 13-24 to implement and refine their worldview journey?</a:t>
            </a:r>
          </a:p>
        </p:txBody>
      </p:sp>
    </p:spTree>
  </p:cSld>
  <p:clrMapOvr>
    <a:masterClrMapping/>
  </p:clrMapOvr>
</p:sld>
</file>

<file path=ppt/slides/slide22.xml><?xml version="1.0" encoding="utf-8"?>
<p:sld xmlns:p="http://schemas.openxmlformats.org/presentationml/2006/main" xmlns:a="http://schemas.openxmlformats.org/drawingml/2006/main">
  <p:cSld>
    <p:bg>
      <p:bgPr>
        <a:solidFill>
          <a:srgbClr val="D9D9D9"/>
        </a:solidFill>
      </p:bgPr>
    </p:bg>
    <p:spTree>
      <p:nvGrpSpPr>
        <p:cNvPr id="1" name=""/>
        <p:cNvGrpSpPr/>
        <p:nvPr/>
      </p:nvGrpSpPr>
      <p:grpSpPr>
        <a:xfrm>
          <a:off x="0" y="0"/>
          <a:ext cx="0" cy="0"/>
          <a:chOff x="0" y="0"/>
          <a:chExt cx="0" cy="0"/>
        </a:xfrm>
      </p:grpSpPr>
      <p:sp>
        <p:nvSpPr>
          <p:cNvPr name="TextBox 2" id="2"/>
          <p:cNvSpPr txBox="true"/>
          <p:nvPr/>
        </p:nvSpPr>
        <p:spPr>
          <a:xfrm rot="0">
            <a:off x="855598" y="2235200"/>
            <a:ext cx="16773009" cy="7425690"/>
          </a:xfrm>
          <a:prstGeom prst="rect">
            <a:avLst/>
          </a:prstGeom>
        </p:spPr>
        <p:txBody>
          <a:bodyPr anchor="t" rtlCol="false" tIns="0" lIns="0" bIns="0" rIns="0">
            <a:spAutoFit/>
          </a:bodyPr>
          <a:lstStyle/>
          <a:p>
            <a:pPr algn="l" marL="863599" indent="-431800" lvl="1">
              <a:lnSpc>
                <a:spcPts val="5599"/>
              </a:lnSpc>
              <a:buFont typeface="Arial"/>
              <a:buChar char="•"/>
            </a:pPr>
            <a:r>
              <a:rPr lang="en-US" b="true" sz="3999">
                <a:solidFill>
                  <a:srgbClr val="000000"/>
                </a:solidFill>
                <a:latin typeface="Canva Sans 2 Bold"/>
                <a:ea typeface="Canva Sans 2 Bold"/>
                <a:cs typeface="Canva Sans 2 Bold"/>
                <a:sym typeface="Canva Sans 2 Bold"/>
              </a:rPr>
              <a:t>Discussions (biblicalintegration.com)</a:t>
            </a:r>
          </a:p>
          <a:p>
            <a:pPr algn="l" marL="1727199" indent="-575733" lvl="2">
              <a:lnSpc>
                <a:spcPts val="5599"/>
              </a:lnSpc>
              <a:buFont typeface="Arial"/>
              <a:buChar char="⚬"/>
            </a:pPr>
            <a:r>
              <a:rPr lang="en-US" b="true" sz="3999">
                <a:solidFill>
                  <a:srgbClr val="000000"/>
                </a:solidFill>
                <a:latin typeface="Canva Sans 2 Bold"/>
                <a:ea typeface="Canva Sans 2 Bold"/>
                <a:cs typeface="Canva Sans 2 Bold"/>
                <a:sym typeface="Canva Sans 2 Bold"/>
              </a:rPr>
              <a:t>Language Arts</a:t>
            </a:r>
          </a:p>
          <a:p>
            <a:pPr algn="l" marL="2461262" indent="-615315" lvl="3">
              <a:lnSpc>
                <a:spcPts val="5320"/>
              </a:lnSpc>
              <a:buFont typeface="Arial"/>
              <a:buChar char="￭"/>
            </a:pPr>
            <a:r>
              <a:rPr lang="en-US" b="true" sz="3800">
                <a:solidFill>
                  <a:srgbClr val="000000"/>
                </a:solidFill>
                <a:latin typeface="Canva Sans 2 Bold"/>
                <a:ea typeface="Canva Sans 2 Bold"/>
                <a:cs typeface="Canva Sans 2 Bold"/>
                <a:sym typeface="Canva Sans 2 Bold"/>
              </a:rPr>
              <a:t>How does faith affect what the author wrote?</a:t>
            </a:r>
          </a:p>
          <a:p>
            <a:pPr algn="l" marL="2461262" indent="-615315" lvl="3">
              <a:lnSpc>
                <a:spcPts val="5320"/>
              </a:lnSpc>
              <a:buFont typeface="Arial"/>
              <a:buChar char="￭"/>
            </a:pPr>
            <a:r>
              <a:rPr lang="en-US" b="true" sz="3800">
                <a:solidFill>
                  <a:srgbClr val="000000"/>
                </a:solidFill>
                <a:latin typeface="Canva Sans 2 Bold"/>
                <a:ea typeface="Canva Sans 2 Bold"/>
                <a:cs typeface="Canva Sans 2 Bold"/>
                <a:sym typeface="Canva Sans 2 Bold"/>
              </a:rPr>
              <a:t>How does faith affect how a reader understands a piece of literature</a:t>
            </a:r>
          </a:p>
          <a:p>
            <a:pPr algn="l" marL="1727199" indent="-575733" lvl="2">
              <a:lnSpc>
                <a:spcPts val="5599"/>
              </a:lnSpc>
              <a:buFont typeface="Arial"/>
              <a:buChar char="⚬"/>
            </a:pPr>
            <a:r>
              <a:rPr lang="en-US" b="true" sz="3999">
                <a:solidFill>
                  <a:srgbClr val="000000"/>
                </a:solidFill>
                <a:latin typeface="Canva Sans 2 Bold"/>
                <a:ea typeface="Canva Sans 2 Bold"/>
                <a:cs typeface="Canva Sans 2 Bold"/>
                <a:sym typeface="Canva Sans 2 Bold"/>
              </a:rPr>
              <a:t>Mathematics</a:t>
            </a:r>
          </a:p>
          <a:p>
            <a:pPr algn="l" marL="2461262" indent="-615315" lvl="3">
              <a:lnSpc>
                <a:spcPts val="5320"/>
              </a:lnSpc>
              <a:buFont typeface="Arial"/>
              <a:buChar char="￭"/>
            </a:pPr>
            <a:r>
              <a:rPr lang="en-US" b="true" sz="3800">
                <a:solidFill>
                  <a:srgbClr val="000000"/>
                </a:solidFill>
                <a:latin typeface="Canva Sans 2 Bold"/>
                <a:ea typeface="Canva Sans 2 Bold"/>
                <a:cs typeface="Canva Sans 2 Bold"/>
                <a:sym typeface="Canva Sans 2 Bold"/>
              </a:rPr>
              <a:t>How do you calculate tithes? Why is tithing based on a percent rather than a flat rate? Who benefits from the percentage scale?</a:t>
            </a:r>
          </a:p>
          <a:p>
            <a:pPr algn="l" marL="2461262" indent="-615315" lvl="3">
              <a:lnSpc>
                <a:spcPts val="5320"/>
              </a:lnSpc>
              <a:buFont typeface="Arial"/>
              <a:buChar char="￭"/>
            </a:pPr>
            <a:r>
              <a:rPr lang="en-US" b="true" sz="3800">
                <a:solidFill>
                  <a:srgbClr val="000000"/>
                </a:solidFill>
                <a:latin typeface="Canva Sans 2 Bold"/>
                <a:ea typeface="Canva Sans 2 Bold"/>
                <a:cs typeface="Canva Sans 2 Bold"/>
                <a:sym typeface="Canva Sans 2 Bold"/>
              </a:rPr>
              <a:t>Why is it important to set standards? (i.e. standard weights, standard grading scale, standards for right and wrong</a:t>
            </a:r>
          </a:p>
        </p:txBody>
      </p:sp>
      <p:sp>
        <p:nvSpPr>
          <p:cNvPr name="TextBox 3" id="3"/>
          <p:cNvSpPr txBox="true"/>
          <p:nvPr/>
        </p:nvSpPr>
        <p:spPr>
          <a:xfrm rot="0">
            <a:off x="855598" y="933450"/>
            <a:ext cx="8105061" cy="887095"/>
          </a:xfrm>
          <a:prstGeom prst="rect">
            <a:avLst/>
          </a:prstGeom>
        </p:spPr>
        <p:txBody>
          <a:bodyPr anchor="t" rtlCol="false" tIns="0" lIns="0" bIns="0" rIns="0">
            <a:spAutoFit/>
          </a:bodyPr>
          <a:lstStyle/>
          <a:p>
            <a:pPr algn="l">
              <a:lnSpc>
                <a:spcPts val="7279"/>
              </a:lnSpc>
            </a:pPr>
            <a:r>
              <a:rPr lang="en-US" sz="5199" b="true">
                <a:solidFill>
                  <a:srgbClr val="000000"/>
                </a:solidFill>
                <a:latin typeface="Canva Sans 2 Bold"/>
                <a:ea typeface="Canva Sans 2 Bold"/>
                <a:cs typeface="Canva Sans 2 Bold"/>
                <a:sym typeface="Canva Sans 2 Bold"/>
              </a:rPr>
              <a:t>Some of my thoughts:</a:t>
            </a:r>
          </a:p>
        </p:txBody>
      </p:sp>
    </p:spTree>
  </p:cSld>
  <p:clrMapOvr>
    <a:masterClrMapping/>
  </p:clrMapOvr>
</p:sld>
</file>

<file path=ppt/slides/slide23.xml><?xml version="1.0" encoding="utf-8"?>
<p:sld xmlns:p="http://schemas.openxmlformats.org/presentationml/2006/main" xmlns:a="http://schemas.openxmlformats.org/drawingml/2006/main">
  <p:cSld>
    <p:bg>
      <p:bgPr>
        <a:solidFill>
          <a:srgbClr val="D9D9D9"/>
        </a:solidFill>
      </p:bgPr>
    </p:bg>
    <p:spTree>
      <p:nvGrpSpPr>
        <p:cNvPr id="1" name=""/>
        <p:cNvGrpSpPr/>
        <p:nvPr/>
      </p:nvGrpSpPr>
      <p:grpSpPr>
        <a:xfrm>
          <a:off x="0" y="0"/>
          <a:ext cx="0" cy="0"/>
          <a:chOff x="0" y="0"/>
          <a:chExt cx="0" cy="0"/>
        </a:xfrm>
      </p:grpSpPr>
      <p:sp>
        <p:nvSpPr>
          <p:cNvPr name="TextBox 2" id="2"/>
          <p:cNvSpPr txBox="true"/>
          <p:nvPr/>
        </p:nvSpPr>
        <p:spPr>
          <a:xfrm rot="0">
            <a:off x="855598" y="2235200"/>
            <a:ext cx="16773009" cy="6356350"/>
          </a:xfrm>
          <a:prstGeom prst="rect">
            <a:avLst/>
          </a:prstGeom>
        </p:spPr>
        <p:txBody>
          <a:bodyPr anchor="t" rtlCol="false" tIns="0" lIns="0" bIns="0" rIns="0">
            <a:spAutoFit/>
          </a:bodyPr>
          <a:lstStyle/>
          <a:p>
            <a:pPr algn="l" marL="863599" indent="-431800" lvl="1">
              <a:lnSpc>
                <a:spcPts val="5599"/>
              </a:lnSpc>
              <a:buFont typeface="Arial"/>
              <a:buChar char="•"/>
            </a:pPr>
            <a:r>
              <a:rPr lang="en-US" b="true" sz="3999">
                <a:solidFill>
                  <a:srgbClr val="000000"/>
                </a:solidFill>
                <a:latin typeface="Canva Sans 2 Bold"/>
                <a:ea typeface="Canva Sans 2 Bold"/>
                <a:cs typeface="Canva Sans 2 Bold"/>
                <a:sym typeface="Canva Sans 2 Bold"/>
              </a:rPr>
              <a:t>Solve social problems</a:t>
            </a:r>
          </a:p>
          <a:p>
            <a:pPr algn="l" marL="1295400" indent="-431800" lvl="2">
              <a:lnSpc>
                <a:spcPts val="4200"/>
              </a:lnSpc>
              <a:buFont typeface="Arial"/>
              <a:buChar char="⚬"/>
            </a:pPr>
            <a:r>
              <a:rPr lang="en-US" b="true" sz="3000">
                <a:solidFill>
                  <a:srgbClr val="000000"/>
                </a:solidFill>
                <a:latin typeface="Canva Sans 2 Bold"/>
                <a:ea typeface="Canva Sans 2 Bold"/>
                <a:cs typeface="Canva Sans 2 Bold"/>
                <a:sym typeface="Canva Sans 2 Bold"/>
              </a:rPr>
              <a:t>Do preachers and teachers need to be held to a higher standard? Why or why not? Develop a one page list of principles that help guide your decision.</a:t>
            </a:r>
          </a:p>
          <a:p>
            <a:pPr algn="l" marL="1295400" indent="-431800" lvl="2">
              <a:lnSpc>
                <a:spcPts val="4200"/>
              </a:lnSpc>
              <a:buFont typeface="Arial"/>
              <a:buChar char="⚬"/>
            </a:pPr>
            <a:r>
              <a:rPr lang="en-US" b="true" sz="3000">
                <a:solidFill>
                  <a:srgbClr val="000000"/>
                </a:solidFill>
                <a:latin typeface="Canva Sans 2 Bold"/>
                <a:ea typeface="Canva Sans 2 Bold"/>
                <a:cs typeface="Canva Sans 2 Bold"/>
                <a:sym typeface="Canva Sans 2 Bold"/>
              </a:rPr>
              <a:t>Jesus said, “The poor you will always have with you...” What is a disciple’s responsibility in loving the poor? If the Lord provided you with $--, how would you use it to accomplish this in your community and why?</a:t>
            </a:r>
          </a:p>
          <a:p>
            <a:pPr algn="l" marL="1295400" indent="-431800" lvl="2">
              <a:lnSpc>
                <a:spcPts val="4200"/>
              </a:lnSpc>
              <a:buFont typeface="Arial"/>
              <a:buChar char="⚬"/>
            </a:pPr>
            <a:r>
              <a:rPr lang="en-US" b="true" sz="3000">
                <a:solidFill>
                  <a:srgbClr val="000000"/>
                </a:solidFill>
                <a:latin typeface="Canva Sans 2 Bold"/>
                <a:ea typeface="Canva Sans 2 Bold"/>
                <a:cs typeface="Canva Sans 2 Bold"/>
                <a:sym typeface="Canva Sans 2 Bold"/>
              </a:rPr>
              <a:t>Depression and anxiety are significant problems today. Why are these problems increasing? Does the Bible provide answers concerning these issues of mental health?</a:t>
            </a:r>
          </a:p>
          <a:p>
            <a:pPr algn="l" marL="863599" indent="-431800" lvl="1">
              <a:lnSpc>
                <a:spcPts val="5599"/>
              </a:lnSpc>
              <a:buFont typeface="Arial"/>
              <a:buChar char="•"/>
            </a:pPr>
            <a:r>
              <a:rPr lang="en-US" b="true" sz="3999">
                <a:solidFill>
                  <a:srgbClr val="000000"/>
                </a:solidFill>
                <a:latin typeface="Canva Sans 2 Bold"/>
                <a:ea typeface="Canva Sans 2 Bold"/>
                <a:cs typeface="Canva Sans 2 Bold"/>
                <a:sym typeface="Canva Sans 2 Bold"/>
              </a:rPr>
              <a:t>Group projects</a:t>
            </a:r>
          </a:p>
          <a:p>
            <a:pPr algn="l" marL="863599" indent="-431800" lvl="1">
              <a:lnSpc>
                <a:spcPts val="5599"/>
              </a:lnSpc>
              <a:buFont typeface="Arial"/>
              <a:buChar char="•"/>
            </a:pPr>
            <a:r>
              <a:rPr lang="en-US" b="true" sz="3999">
                <a:solidFill>
                  <a:srgbClr val="000000"/>
                </a:solidFill>
                <a:latin typeface="Canva Sans 2 Bold"/>
                <a:ea typeface="Canva Sans 2 Bold"/>
                <a:cs typeface="Canva Sans 2 Bold"/>
                <a:sym typeface="Canva Sans 2 Bold"/>
              </a:rPr>
              <a:t>Do not make assumptions</a:t>
            </a:r>
          </a:p>
        </p:txBody>
      </p:sp>
      <p:sp>
        <p:nvSpPr>
          <p:cNvPr name="TextBox 3" id="3"/>
          <p:cNvSpPr txBox="true"/>
          <p:nvPr/>
        </p:nvSpPr>
        <p:spPr>
          <a:xfrm rot="0">
            <a:off x="855598" y="933450"/>
            <a:ext cx="8105061" cy="887095"/>
          </a:xfrm>
          <a:prstGeom prst="rect">
            <a:avLst/>
          </a:prstGeom>
        </p:spPr>
        <p:txBody>
          <a:bodyPr anchor="t" rtlCol="false" tIns="0" lIns="0" bIns="0" rIns="0">
            <a:spAutoFit/>
          </a:bodyPr>
          <a:lstStyle/>
          <a:p>
            <a:pPr algn="l">
              <a:lnSpc>
                <a:spcPts val="7279"/>
              </a:lnSpc>
            </a:pPr>
            <a:r>
              <a:rPr lang="en-US" sz="5199" b="true">
                <a:solidFill>
                  <a:srgbClr val="000000"/>
                </a:solidFill>
                <a:latin typeface="Canva Sans 2 Bold"/>
                <a:ea typeface="Canva Sans 2 Bold"/>
                <a:cs typeface="Canva Sans 2 Bold"/>
                <a:sym typeface="Canva Sans 2 Bold"/>
              </a:rPr>
              <a:t>Some of my thoughts: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516092" y="6007897"/>
            <a:ext cx="6500807" cy="650080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3082263" y="6007897"/>
            <a:ext cx="6500807" cy="650080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5326038" y="4556433"/>
            <a:ext cx="7635924" cy="7635893"/>
            <a:chOff x="0" y="0"/>
            <a:chExt cx="6350000" cy="6349975"/>
          </a:xfrm>
        </p:grpSpPr>
        <p:sp>
          <p:nvSpPr>
            <p:cNvPr name="Freeform 9" id="9"/>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4906" t="0" r="-24906" b="0"/>
              </a:stretch>
            </a:blipFill>
          </p:spPr>
        </p:sp>
      </p:grpSp>
      <p:grpSp>
        <p:nvGrpSpPr>
          <p:cNvPr name="Group 10" id="10"/>
          <p:cNvGrpSpPr/>
          <p:nvPr/>
        </p:nvGrpSpPr>
        <p:grpSpPr>
          <a:xfrm rot="0">
            <a:off x="-1174769" y="-972023"/>
            <a:ext cx="2873687" cy="2873687"/>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name="TextBox 12" id="1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16534111" y="-972023"/>
            <a:ext cx="2873687" cy="2873687"/>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3784999" y="332116"/>
            <a:ext cx="10157625" cy="2383916"/>
          </a:xfrm>
          <a:prstGeom prst="rect">
            <a:avLst/>
          </a:prstGeom>
        </p:spPr>
        <p:txBody>
          <a:bodyPr anchor="t" rtlCol="false" tIns="0" lIns="0" bIns="0" rIns="0">
            <a:spAutoFit/>
          </a:bodyPr>
          <a:lstStyle/>
          <a:p>
            <a:pPr algn="ctr">
              <a:lnSpc>
                <a:spcPts val="9303"/>
              </a:lnSpc>
              <a:spcBef>
                <a:spcPct val="0"/>
              </a:spcBef>
            </a:pPr>
            <a:r>
              <a:rPr lang="en-US" b="true" sz="6645">
                <a:solidFill>
                  <a:srgbClr val="0E4D8D"/>
                </a:solidFill>
                <a:latin typeface="Poppins Ultra-Bold"/>
                <a:ea typeface="Poppins Ultra-Bold"/>
                <a:cs typeface="Poppins Ultra-Bold"/>
                <a:sym typeface="Poppins Ultra-Bold"/>
              </a:rPr>
              <a:t>Assess Worldview at Every Unit</a:t>
            </a:r>
          </a:p>
        </p:txBody>
      </p:sp>
    </p:spTree>
  </p:cSld>
  <p:clrMapOvr>
    <a:masterClrMapping/>
  </p:clrMapOvr>
</p:sld>
</file>

<file path=ppt/slides/slide25.xml><?xml version="1.0" encoding="utf-8"?>
<p:sld xmlns:p="http://schemas.openxmlformats.org/presentationml/2006/main" xmlns:a="http://schemas.openxmlformats.org/drawingml/2006/main">
  <p:cSld>
    <p:bg>
      <p:bgPr>
        <a:solidFill>
          <a:srgbClr val="D9D9D9"/>
        </a:solidFill>
      </p:bgPr>
    </p:bg>
    <p:spTree>
      <p:nvGrpSpPr>
        <p:cNvPr id="1" name=""/>
        <p:cNvGrpSpPr/>
        <p:nvPr/>
      </p:nvGrpSpPr>
      <p:grpSpPr>
        <a:xfrm>
          <a:off x="0" y="0"/>
          <a:ext cx="0" cy="0"/>
          <a:chOff x="0" y="0"/>
          <a:chExt cx="0" cy="0"/>
        </a:xfrm>
      </p:grpSpPr>
      <p:sp>
        <p:nvSpPr>
          <p:cNvPr name="TextBox 2" id="2"/>
          <p:cNvSpPr txBox="true"/>
          <p:nvPr/>
        </p:nvSpPr>
        <p:spPr>
          <a:xfrm rot="0">
            <a:off x="2188786" y="857250"/>
            <a:ext cx="13910429" cy="156654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2 Bold"/>
                <a:ea typeface="Canva Sans 2 Bold"/>
                <a:cs typeface="Canva Sans 2 Bold"/>
                <a:sym typeface="Canva Sans 2 Bold"/>
              </a:rPr>
              <a:t>Inspect what you expect</a:t>
            </a:r>
          </a:p>
        </p:txBody>
      </p:sp>
      <p:sp>
        <p:nvSpPr>
          <p:cNvPr name="TextBox 3" id="3"/>
          <p:cNvSpPr txBox="true"/>
          <p:nvPr/>
        </p:nvSpPr>
        <p:spPr>
          <a:xfrm rot="0">
            <a:off x="2188786" y="3160591"/>
            <a:ext cx="13910429" cy="5506720"/>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2 Bold"/>
                <a:ea typeface="Canva Sans 2 Bold"/>
                <a:cs typeface="Canva Sans 2 Bold"/>
                <a:sym typeface="Canva Sans 2 Bold"/>
              </a:rPr>
              <a:t>Arizona Christian University Worldview Assessment (Dr. George Barna)</a:t>
            </a:r>
          </a:p>
          <a:p>
            <a:pPr algn="ctr">
              <a:lnSpc>
                <a:spcPts val="7279"/>
              </a:lnSpc>
            </a:pPr>
          </a:p>
          <a:p>
            <a:pPr algn="ctr">
              <a:lnSpc>
                <a:spcPts val="7279"/>
              </a:lnSpc>
            </a:pPr>
            <a:r>
              <a:rPr lang="en-US" sz="5199" b="true">
                <a:solidFill>
                  <a:srgbClr val="000000"/>
                </a:solidFill>
                <a:latin typeface="Canva Sans 2 Bold"/>
                <a:ea typeface="Canva Sans 2 Bold"/>
                <a:cs typeface="Canva Sans 2 Bold"/>
                <a:sym typeface="Canva Sans 2 Bold"/>
              </a:rPr>
              <a:t>PEERS Test - Nehemiah Institute</a:t>
            </a:r>
          </a:p>
          <a:p>
            <a:pPr algn="ctr">
              <a:lnSpc>
                <a:spcPts val="7279"/>
              </a:lnSpc>
            </a:pPr>
            <a:r>
              <a:rPr lang="en-US" sz="5199" b="true">
                <a:solidFill>
                  <a:srgbClr val="000000"/>
                </a:solidFill>
                <a:latin typeface="Canva Sans 2 Bold"/>
                <a:ea typeface="Canva Sans 2 Bold"/>
                <a:cs typeface="Canva Sans 2 Bold"/>
                <a:sym typeface="Canva Sans 2 Bold"/>
              </a:rPr>
              <a:t>(Politics, Economics, Education, Religion and Social Issues)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910551" y="7036597"/>
            <a:ext cx="6500807" cy="650080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590256" y="716521"/>
            <a:ext cx="6500807" cy="650080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927885" y="3966924"/>
            <a:ext cx="7635924" cy="7635893"/>
            <a:chOff x="0" y="0"/>
            <a:chExt cx="6350000" cy="6349975"/>
          </a:xfrm>
        </p:grpSpPr>
        <p:sp>
          <p:nvSpPr>
            <p:cNvPr name="Freeform 9" id="9"/>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46" t="0" r="-25046" b="0"/>
              </a:stretch>
            </a:blipFill>
          </p:spPr>
        </p:sp>
      </p:grpSp>
      <p:sp>
        <p:nvSpPr>
          <p:cNvPr name="Freeform 10" id="10"/>
          <p:cNvSpPr/>
          <p:nvPr/>
        </p:nvSpPr>
        <p:spPr>
          <a:xfrm flipH="false" flipV="false" rot="0">
            <a:off x="10411358" y="1230858"/>
            <a:ext cx="6973840" cy="8027442"/>
          </a:xfrm>
          <a:custGeom>
            <a:avLst/>
            <a:gdLst/>
            <a:ahLst/>
            <a:cxnLst/>
            <a:rect r="r" b="b" t="t" l="l"/>
            <a:pathLst>
              <a:path h="8027442" w="6973840">
                <a:moveTo>
                  <a:pt x="0" y="0"/>
                </a:moveTo>
                <a:lnTo>
                  <a:pt x="6973841" y="0"/>
                </a:lnTo>
                <a:lnTo>
                  <a:pt x="6973841" y="8027442"/>
                </a:lnTo>
                <a:lnTo>
                  <a:pt x="0" y="80274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1" id="11"/>
          <p:cNvSpPr txBox="true"/>
          <p:nvPr/>
        </p:nvSpPr>
        <p:spPr>
          <a:xfrm rot="0">
            <a:off x="2890077" y="866775"/>
            <a:ext cx="6764024" cy="2936875"/>
          </a:xfrm>
          <a:prstGeom prst="rect">
            <a:avLst/>
          </a:prstGeom>
        </p:spPr>
        <p:txBody>
          <a:bodyPr anchor="t" rtlCol="false" tIns="0" lIns="0" bIns="0" rIns="0">
            <a:spAutoFit/>
          </a:bodyPr>
          <a:lstStyle/>
          <a:p>
            <a:pPr algn="r">
              <a:lnSpc>
                <a:spcPts val="7700"/>
              </a:lnSpc>
              <a:spcBef>
                <a:spcPct val="0"/>
              </a:spcBef>
            </a:pPr>
            <a:r>
              <a:rPr lang="en-US" b="true" sz="5500">
                <a:solidFill>
                  <a:srgbClr val="0E4D8D"/>
                </a:solidFill>
                <a:latin typeface="Poppins Ultra-Bold"/>
                <a:ea typeface="Poppins Ultra-Bold"/>
                <a:cs typeface="Poppins Ultra-Bold"/>
                <a:sym typeface="Poppins Ultra-Bold"/>
              </a:rPr>
              <a:t>Levels of Biblical Worldview Integration</a:t>
            </a:r>
          </a:p>
        </p:txBody>
      </p:sp>
      <p:sp>
        <p:nvSpPr>
          <p:cNvPr name="TextBox 12" id="12"/>
          <p:cNvSpPr txBox="true"/>
          <p:nvPr/>
        </p:nvSpPr>
        <p:spPr>
          <a:xfrm rot="0">
            <a:off x="11646783" y="7933842"/>
            <a:ext cx="5738416" cy="679450"/>
          </a:xfrm>
          <a:prstGeom prst="rect">
            <a:avLst/>
          </a:prstGeom>
        </p:spPr>
        <p:txBody>
          <a:bodyPr anchor="t" rtlCol="false" tIns="0" lIns="0" bIns="0" rIns="0">
            <a:spAutoFit/>
          </a:bodyPr>
          <a:lstStyle/>
          <a:p>
            <a:pPr algn="l">
              <a:lnSpc>
                <a:spcPts val="5599"/>
              </a:lnSpc>
            </a:pPr>
            <a:r>
              <a:rPr lang="en-US" sz="3999" b="true">
                <a:solidFill>
                  <a:srgbClr val="000000"/>
                </a:solidFill>
                <a:latin typeface="Canva Sans 2 Bold"/>
                <a:ea typeface="Canva Sans 2 Bold"/>
                <a:cs typeface="Canva Sans 2 Bold"/>
                <a:sym typeface="Canva Sans 2 Bold"/>
              </a:rPr>
              <a:t>Level 0 - None</a:t>
            </a:r>
          </a:p>
        </p:txBody>
      </p:sp>
      <p:sp>
        <p:nvSpPr>
          <p:cNvPr name="TextBox 13" id="13"/>
          <p:cNvSpPr txBox="true"/>
          <p:nvPr/>
        </p:nvSpPr>
        <p:spPr>
          <a:xfrm rot="0">
            <a:off x="11646783" y="5863175"/>
            <a:ext cx="5738416" cy="679450"/>
          </a:xfrm>
          <a:prstGeom prst="rect">
            <a:avLst/>
          </a:prstGeom>
        </p:spPr>
        <p:txBody>
          <a:bodyPr anchor="t" rtlCol="false" tIns="0" lIns="0" bIns="0" rIns="0">
            <a:spAutoFit/>
          </a:bodyPr>
          <a:lstStyle/>
          <a:p>
            <a:pPr algn="l">
              <a:lnSpc>
                <a:spcPts val="5599"/>
              </a:lnSpc>
            </a:pPr>
            <a:r>
              <a:rPr lang="en-US" sz="3999" b="true">
                <a:solidFill>
                  <a:srgbClr val="000000"/>
                </a:solidFill>
                <a:latin typeface="Canva Sans 2 Bold"/>
                <a:ea typeface="Canva Sans 2 Bold"/>
                <a:cs typeface="Canva Sans 2 Bold"/>
                <a:sym typeface="Canva Sans 2 Bold"/>
              </a:rPr>
              <a:t>Level 1 - Referencing</a:t>
            </a:r>
          </a:p>
        </p:txBody>
      </p:sp>
      <p:sp>
        <p:nvSpPr>
          <p:cNvPr name="TextBox 14" id="14"/>
          <p:cNvSpPr txBox="true"/>
          <p:nvPr/>
        </p:nvSpPr>
        <p:spPr>
          <a:xfrm rot="0">
            <a:off x="11646783" y="3794003"/>
            <a:ext cx="5738416" cy="679450"/>
          </a:xfrm>
          <a:prstGeom prst="rect">
            <a:avLst/>
          </a:prstGeom>
        </p:spPr>
        <p:txBody>
          <a:bodyPr anchor="t" rtlCol="false" tIns="0" lIns="0" bIns="0" rIns="0">
            <a:spAutoFit/>
          </a:bodyPr>
          <a:lstStyle/>
          <a:p>
            <a:pPr algn="l">
              <a:lnSpc>
                <a:spcPts val="5599"/>
              </a:lnSpc>
            </a:pPr>
            <a:r>
              <a:rPr lang="en-US" sz="3999" b="true">
                <a:solidFill>
                  <a:srgbClr val="000000"/>
                </a:solidFill>
                <a:latin typeface="Canva Sans 2 Bold"/>
                <a:ea typeface="Canva Sans 2 Bold"/>
                <a:cs typeface="Canva Sans 2 Bold"/>
                <a:sym typeface="Canva Sans 2 Bold"/>
              </a:rPr>
              <a:t>Level 2 - Responding</a:t>
            </a:r>
          </a:p>
        </p:txBody>
      </p:sp>
      <p:sp>
        <p:nvSpPr>
          <p:cNvPr name="TextBox 15" id="15"/>
          <p:cNvSpPr txBox="true"/>
          <p:nvPr/>
        </p:nvSpPr>
        <p:spPr>
          <a:xfrm rot="0">
            <a:off x="11646783" y="1724831"/>
            <a:ext cx="5738416" cy="679450"/>
          </a:xfrm>
          <a:prstGeom prst="rect">
            <a:avLst/>
          </a:prstGeom>
        </p:spPr>
        <p:txBody>
          <a:bodyPr anchor="t" rtlCol="false" tIns="0" lIns="0" bIns="0" rIns="0">
            <a:spAutoFit/>
          </a:bodyPr>
          <a:lstStyle/>
          <a:p>
            <a:pPr algn="l">
              <a:lnSpc>
                <a:spcPts val="5599"/>
              </a:lnSpc>
            </a:pPr>
            <a:r>
              <a:rPr lang="en-US" sz="3999" b="true">
                <a:solidFill>
                  <a:srgbClr val="000000"/>
                </a:solidFill>
                <a:latin typeface="Canva Sans 2 Bold"/>
                <a:ea typeface="Canva Sans 2 Bold"/>
                <a:cs typeface="Canva Sans 2 Bold"/>
                <a:sym typeface="Canva Sans 2 Bold"/>
              </a:rPr>
              <a:t>Level 3 - Rebuilding</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222" r="0" b="-9222"/>
            </a:stretch>
          </a:blipFill>
        </p:spPr>
      </p:sp>
      <p:sp>
        <p:nvSpPr>
          <p:cNvPr name="TextBox 3" id="3"/>
          <p:cNvSpPr txBox="true"/>
          <p:nvPr/>
        </p:nvSpPr>
        <p:spPr>
          <a:xfrm rot="0">
            <a:off x="1439719" y="865425"/>
            <a:ext cx="14051979" cy="1202816"/>
          </a:xfrm>
          <a:prstGeom prst="rect">
            <a:avLst/>
          </a:prstGeom>
        </p:spPr>
        <p:txBody>
          <a:bodyPr anchor="t" rtlCol="false" tIns="0" lIns="0" bIns="0" rIns="0">
            <a:spAutoFit/>
          </a:bodyPr>
          <a:lstStyle/>
          <a:p>
            <a:pPr algn="ctr">
              <a:lnSpc>
                <a:spcPts val="9303"/>
              </a:lnSpc>
              <a:spcBef>
                <a:spcPct val="0"/>
              </a:spcBef>
            </a:pPr>
            <a:r>
              <a:rPr lang="en-US" b="true" sz="6645">
                <a:solidFill>
                  <a:srgbClr val="FFFFFF"/>
                </a:solidFill>
                <a:latin typeface="Poppins Ultra-Bold"/>
                <a:ea typeface="Poppins Ultra-Bold"/>
                <a:cs typeface="Poppins Ultra-Bold"/>
                <a:sym typeface="Poppins Ultra-Bold"/>
              </a:rPr>
              <a:t>We can’t do this by ourselves.</a:t>
            </a:r>
          </a:p>
        </p:txBody>
      </p:sp>
      <p:grpSp>
        <p:nvGrpSpPr>
          <p:cNvPr name="Group 4" id="4"/>
          <p:cNvGrpSpPr/>
          <p:nvPr/>
        </p:nvGrpSpPr>
        <p:grpSpPr>
          <a:xfrm rot="0">
            <a:off x="17280853" y="741377"/>
            <a:ext cx="3470007" cy="3446936"/>
            <a:chOff x="0" y="0"/>
            <a:chExt cx="812800" cy="807396"/>
          </a:xfrm>
        </p:grpSpPr>
        <p:sp>
          <p:nvSpPr>
            <p:cNvPr name="Freeform 5" id="5"/>
            <p:cNvSpPr/>
            <p:nvPr/>
          </p:nvSpPr>
          <p:spPr>
            <a:xfrm flipH="false" flipV="false" rot="0">
              <a:off x="0" y="0"/>
              <a:ext cx="812800" cy="807396"/>
            </a:xfrm>
            <a:custGeom>
              <a:avLst/>
              <a:gdLst/>
              <a:ahLst/>
              <a:cxnLst/>
              <a:rect r="r" b="b" t="t" l="l"/>
              <a:pathLst>
                <a:path h="807396" w="812800">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FFFFFF"/>
            </a:solidFill>
          </p:spPr>
        </p:sp>
        <p:sp>
          <p:nvSpPr>
            <p:cNvPr name="TextBox 6" id="6"/>
            <p:cNvSpPr txBox="true"/>
            <p:nvPr/>
          </p:nvSpPr>
          <p:spPr>
            <a:xfrm>
              <a:off x="76200" y="37593"/>
              <a:ext cx="660400" cy="694109"/>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16689450" y="-647890"/>
            <a:ext cx="2326407" cy="2310939"/>
            <a:chOff x="0" y="0"/>
            <a:chExt cx="812800" cy="807396"/>
          </a:xfrm>
        </p:grpSpPr>
        <p:sp>
          <p:nvSpPr>
            <p:cNvPr name="Freeform 8" id="8"/>
            <p:cNvSpPr/>
            <p:nvPr/>
          </p:nvSpPr>
          <p:spPr>
            <a:xfrm flipH="false" flipV="false" rot="0">
              <a:off x="0" y="0"/>
              <a:ext cx="812800" cy="807396"/>
            </a:xfrm>
            <a:custGeom>
              <a:avLst/>
              <a:gdLst/>
              <a:ahLst/>
              <a:cxnLst/>
              <a:rect r="r" b="b" t="t" l="l"/>
              <a:pathLst>
                <a:path h="807396" w="812800">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FFFFFF"/>
            </a:solidFill>
          </p:spPr>
        </p:sp>
        <p:sp>
          <p:nvSpPr>
            <p:cNvPr name="TextBox 9" id="9"/>
            <p:cNvSpPr txBox="true"/>
            <p:nvPr/>
          </p:nvSpPr>
          <p:spPr>
            <a:xfrm>
              <a:off x="76200" y="37593"/>
              <a:ext cx="660400" cy="694109"/>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5672673" y="1562083"/>
            <a:ext cx="836377" cy="830816"/>
            <a:chOff x="0" y="0"/>
            <a:chExt cx="812800" cy="807396"/>
          </a:xfrm>
        </p:grpSpPr>
        <p:sp>
          <p:nvSpPr>
            <p:cNvPr name="Freeform 11" id="11"/>
            <p:cNvSpPr/>
            <p:nvPr/>
          </p:nvSpPr>
          <p:spPr>
            <a:xfrm flipH="false" flipV="false" rot="0">
              <a:off x="0" y="0"/>
              <a:ext cx="812800" cy="807396"/>
            </a:xfrm>
            <a:custGeom>
              <a:avLst/>
              <a:gdLst/>
              <a:ahLst/>
              <a:cxnLst/>
              <a:rect r="r" b="b" t="t" l="l"/>
              <a:pathLst>
                <a:path h="807396" w="812800">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FFFFFF"/>
            </a:solidFill>
          </p:spPr>
        </p:sp>
        <p:sp>
          <p:nvSpPr>
            <p:cNvPr name="TextBox 12" id="12"/>
            <p:cNvSpPr txBox="true"/>
            <p:nvPr/>
          </p:nvSpPr>
          <p:spPr>
            <a:xfrm>
              <a:off x="76200" y="37593"/>
              <a:ext cx="660400" cy="694109"/>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16703681" y="4069299"/>
            <a:ext cx="1081391" cy="1074201"/>
            <a:chOff x="0" y="0"/>
            <a:chExt cx="812800" cy="807396"/>
          </a:xfrm>
        </p:grpSpPr>
        <p:sp>
          <p:nvSpPr>
            <p:cNvPr name="Freeform 14" id="14"/>
            <p:cNvSpPr/>
            <p:nvPr/>
          </p:nvSpPr>
          <p:spPr>
            <a:xfrm flipH="false" flipV="false" rot="0">
              <a:off x="0" y="0"/>
              <a:ext cx="812800" cy="807396"/>
            </a:xfrm>
            <a:custGeom>
              <a:avLst/>
              <a:gdLst/>
              <a:ahLst/>
              <a:cxnLst/>
              <a:rect r="r" b="b" t="t" l="l"/>
              <a:pathLst>
                <a:path h="807396" w="812800">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FFFFFF"/>
            </a:solidFill>
          </p:spPr>
        </p:sp>
        <p:sp>
          <p:nvSpPr>
            <p:cNvPr name="TextBox 15" id="15"/>
            <p:cNvSpPr txBox="true"/>
            <p:nvPr/>
          </p:nvSpPr>
          <p:spPr>
            <a:xfrm>
              <a:off x="76200" y="37593"/>
              <a:ext cx="660400" cy="694109"/>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1682741" y="2904148"/>
            <a:ext cx="6102269" cy="4018280"/>
          </a:xfrm>
          <a:prstGeom prst="rect">
            <a:avLst/>
          </a:prstGeom>
        </p:spPr>
        <p:txBody>
          <a:bodyPr anchor="t" rtlCol="false" tIns="0" lIns="0" bIns="0" rIns="0">
            <a:spAutoFit/>
          </a:bodyPr>
          <a:lstStyle/>
          <a:p>
            <a:pPr algn="l" marL="820421" indent="-410210" lvl="1">
              <a:lnSpc>
                <a:spcPts val="5320"/>
              </a:lnSpc>
              <a:buFont typeface="Arial"/>
              <a:buChar char="•"/>
            </a:pPr>
            <a:r>
              <a:rPr lang="en-US" b="true" sz="3800">
                <a:solidFill>
                  <a:srgbClr val="FFFFFF"/>
                </a:solidFill>
                <a:latin typeface="Poppins Ultra-Bold"/>
                <a:ea typeface="Poppins Ultra-Bold"/>
                <a:cs typeface="Poppins Ultra-Bold"/>
                <a:sym typeface="Poppins Ultra-Bold"/>
              </a:rPr>
              <a:t>Collaborate with others</a:t>
            </a:r>
          </a:p>
          <a:p>
            <a:pPr algn="l" marL="820421" indent="-410210" lvl="1">
              <a:lnSpc>
                <a:spcPts val="5320"/>
              </a:lnSpc>
              <a:buFont typeface="Arial"/>
              <a:buChar char="•"/>
            </a:pPr>
            <a:r>
              <a:rPr lang="en-US" b="true" sz="3800">
                <a:solidFill>
                  <a:srgbClr val="FFFFFF"/>
                </a:solidFill>
                <a:latin typeface="Poppins Ultra-Bold"/>
                <a:ea typeface="Poppins Ultra-Bold"/>
                <a:cs typeface="Poppins Ultra-Bold"/>
                <a:sym typeface="Poppins Ultra-Bold"/>
              </a:rPr>
              <a:t>Receive correction</a:t>
            </a:r>
          </a:p>
          <a:p>
            <a:pPr algn="l" marL="820421" indent="-410210" lvl="1">
              <a:lnSpc>
                <a:spcPts val="5320"/>
              </a:lnSpc>
              <a:buFont typeface="Arial"/>
              <a:buChar char="•"/>
            </a:pPr>
            <a:r>
              <a:rPr lang="en-US" b="true" sz="3800">
                <a:solidFill>
                  <a:srgbClr val="FFFFFF"/>
                </a:solidFill>
                <a:latin typeface="Poppins Ultra-Bold"/>
                <a:ea typeface="Poppins Ultra-Bold"/>
                <a:cs typeface="Poppins Ultra-Bold"/>
                <a:sym typeface="Poppins Ultra-Bold"/>
              </a:rPr>
              <a:t>Recognize your dependence on the Holy Spirit</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9222" r="0" b="-9222"/>
            </a:stretch>
          </a:blipFill>
        </p:spPr>
      </p:sp>
      <p:grpSp>
        <p:nvGrpSpPr>
          <p:cNvPr name="Group 3" id="3"/>
          <p:cNvGrpSpPr/>
          <p:nvPr/>
        </p:nvGrpSpPr>
        <p:grpSpPr>
          <a:xfrm rot="0">
            <a:off x="3846962" y="4131361"/>
            <a:ext cx="4996443" cy="4750680"/>
            <a:chOff x="0" y="0"/>
            <a:chExt cx="1293983" cy="1230335"/>
          </a:xfrm>
        </p:grpSpPr>
        <p:sp>
          <p:nvSpPr>
            <p:cNvPr name="Freeform 4" id="4"/>
            <p:cNvSpPr/>
            <p:nvPr/>
          </p:nvSpPr>
          <p:spPr>
            <a:xfrm flipH="false" flipV="false" rot="0">
              <a:off x="0" y="0"/>
              <a:ext cx="1293983" cy="1230335"/>
            </a:xfrm>
            <a:custGeom>
              <a:avLst/>
              <a:gdLst/>
              <a:ahLst/>
              <a:cxnLst/>
              <a:rect r="r" b="b" t="t" l="l"/>
              <a:pathLst>
                <a:path h="1230335" w="1293983">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sp>
        <p:sp>
          <p:nvSpPr>
            <p:cNvPr name="TextBox 5" id="5"/>
            <p:cNvSpPr txBox="true"/>
            <p:nvPr/>
          </p:nvSpPr>
          <p:spPr>
            <a:xfrm>
              <a:off x="121311" y="77244"/>
              <a:ext cx="1051361" cy="1037747"/>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724007" y="5963633"/>
            <a:ext cx="7854157" cy="7627620"/>
            <a:chOff x="0" y="0"/>
            <a:chExt cx="1027471" cy="997836"/>
          </a:xfrm>
        </p:grpSpPr>
        <p:sp>
          <p:nvSpPr>
            <p:cNvPr name="Freeform 7" id="7"/>
            <p:cNvSpPr/>
            <p:nvPr/>
          </p:nvSpPr>
          <p:spPr>
            <a:xfrm flipH="false" flipV="false" rot="0">
              <a:off x="0" y="0"/>
              <a:ext cx="1027471" cy="997836"/>
            </a:xfrm>
            <a:custGeom>
              <a:avLst/>
              <a:gdLst/>
              <a:ahLst/>
              <a:cxnLst/>
              <a:rect r="r" b="b" t="t" l="l"/>
              <a:pathLst>
                <a:path h="997836" w="1027471">
                  <a:moveTo>
                    <a:pt x="513735" y="0"/>
                  </a:moveTo>
                  <a:cubicBezTo>
                    <a:pt x="230007" y="0"/>
                    <a:pt x="0" y="223373"/>
                    <a:pt x="0" y="498918"/>
                  </a:cubicBezTo>
                  <a:cubicBezTo>
                    <a:pt x="0" y="774463"/>
                    <a:pt x="230007" y="997836"/>
                    <a:pt x="513735" y="997836"/>
                  </a:cubicBezTo>
                  <a:cubicBezTo>
                    <a:pt x="797464" y="997836"/>
                    <a:pt x="1027471" y="774463"/>
                    <a:pt x="1027471" y="498918"/>
                  </a:cubicBezTo>
                  <a:cubicBezTo>
                    <a:pt x="1027471" y="223373"/>
                    <a:pt x="797464" y="0"/>
                    <a:pt x="513735" y="0"/>
                  </a:cubicBezTo>
                  <a:close/>
                </a:path>
              </a:pathLst>
            </a:custGeom>
            <a:solidFill>
              <a:srgbClr val="124A87"/>
            </a:solidFill>
          </p:spPr>
        </p:sp>
        <p:sp>
          <p:nvSpPr>
            <p:cNvPr name="TextBox 8" id="8"/>
            <p:cNvSpPr txBox="true"/>
            <p:nvPr/>
          </p:nvSpPr>
          <p:spPr>
            <a:xfrm>
              <a:off x="96325" y="55447"/>
              <a:ext cx="834820" cy="848841"/>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744293" y="-2576106"/>
            <a:ext cx="7203777" cy="5740737"/>
            <a:chOff x="0" y="0"/>
            <a:chExt cx="1019944" cy="812800"/>
          </a:xfrm>
        </p:grpSpPr>
        <p:sp>
          <p:nvSpPr>
            <p:cNvPr name="Freeform 10" id="10"/>
            <p:cNvSpPr/>
            <p:nvPr/>
          </p:nvSpPr>
          <p:spPr>
            <a:xfrm flipH="false" flipV="false" rot="0">
              <a:off x="0" y="0"/>
              <a:ext cx="1019944" cy="812800"/>
            </a:xfrm>
            <a:custGeom>
              <a:avLst/>
              <a:gdLst/>
              <a:ahLst/>
              <a:cxnLst/>
              <a:rect r="r" b="b" t="t" l="l"/>
              <a:pathLst>
                <a:path h="812800" w="1019944">
                  <a:moveTo>
                    <a:pt x="509972" y="0"/>
                  </a:moveTo>
                  <a:cubicBezTo>
                    <a:pt x="228322" y="0"/>
                    <a:pt x="0" y="181951"/>
                    <a:pt x="0" y="406400"/>
                  </a:cubicBezTo>
                  <a:cubicBezTo>
                    <a:pt x="0" y="630849"/>
                    <a:pt x="228322" y="812800"/>
                    <a:pt x="509972" y="812800"/>
                  </a:cubicBezTo>
                  <a:cubicBezTo>
                    <a:pt x="791622" y="812800"/>
                    <a:pt x="1019944" y="630849"/>
                    <a:pt x="1019944" y="406400"/>
                  </a:cubicBezTo>
                  <a:cubicBezTo>
                    <a:pt x="1019944" y="181951"/>
                    <a:pt x="791622" y="0"/>
                    <a:pt x="509972" y="0"/>
                  </a:cubicBezTo>
                  <a:close/>
                </a:path>
              </a:pathLst>
            </a:custGeom>
            <a:solidFill>
              <a:srgbClr val="124A87"/>
            </a:solidFill>
          </p:spPr>
        </p:sp>
        <p:sp>
          <p:nvSpPr>
            <p:cNvPr name="TextBox 11" id="11"/>
            <p:cNvSpPr txBox="true"/>
            <p:nvPr/>
          </p:nvSpPr>
          <p:spPr>
            <a:xfrm>
              <a:off x="95620" y="38100"/>
              <a:ext cx="828704" cy="6985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34893" y="1030836"/>
            <a:ext cx="8225327" cy="8225327"/>
          </a:xfrm>
          <a:custGeom>
            <a:avLst/>
            <a:gdLst/>
            <a:ahLst/>
            <a:cxnLst/>
            <a:rect r="r" b="b" t="t" l="l"/>
            <a:pathLst>
              <a:path h="8225327" w="8225327">
                <a:moveTo>
                  <a:pt x="0" y="0"/>
                </a:moveTo>
                <a:lnTo>
                  <a:pt x="8225327" y="0"/>
                </a:lnTo>
                <a:lnTo>
                  <a:pt x="8225327" y="8225328"/>
                </a:lnTo>
                <a:lnTo>
                  <a:pt x="0" y="82253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5400000">
            <a:off x="-964351" y="3536512"/>
            <a:ext cx="6637719" cy="3318859"/>
          </a:xfrm>
          <a:custGeom>
            <a:avLst/>
            <a:gdLst/>
            <a:ahLst/>
            <a:cxnLst/>
            <a:rect r="r" b="b" t="t" l="l"/>
            <a:pathLst>
              <a:path h="3318859" w="6637719">
                <a:moveTo>
                  <a:pt x="0" y="0"/>
                </a:moveTo>
                <a:lnTo>
                  <a:pt x="6637718" y="0"/>
                </a:lnTo>
                <a:lnTo>
                  <a:pt x="6637718" y="3318859"/>
                </a:lnTo>
                <a:lnTo>
                  <a:pt x="0" y="331885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5400000">
            <a:off x="2426034" y="3459994"/>
            <a:ext cx="6651061" cy="3458552"/>
          </a:xfrm>
          <a:custGeom>
            <a:avLst/>
            <a:gdLst/>
            <a:ahLst/>
            <a:cxnLst/>
            <a:rect r="r" b="b" t="t" l="l"/>
            <a:pathLst>
              <a:path h="3458552" w="6651061">
                <a:moveTo>
                  <a:pt x="0" y="0"/>
                </a:moveTo>
                <a:lnTo>
                  <a:pt x="6651061" y="0"/>
                </a:lnTo>
                <a:lnTo>
                  <a:pt x="6651061" y="3458552"/>
                </a:lnTo>
                <a:lnTo>
                  <a:pt x="0" y="34585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695078" y="1580237"/>
            <a:ext cx="6618001" cy="6618001"/>
          </a:xfrm>
          <a:custGeom>
            <a:avLst/>
            <a:gdLst/>
            <a:ahLst/>
            <a:cxnLst/>
            <a:rect r="r" b="b" t="t" l="l"/>
            <a:pathLst>
              <a:path h="6618001" w="6618001">
                <a:moveTo>
                  <a:pt x="0" y="0"/>
                </a:moveTo>
                <a:lnTo>
                  <a:pt x="6618001" y="0"/>
                </a:lnTo>
                <a:lnTo>
                  <a:pt x="6618001" y="6618001"/>
                </a:lnTo>
                <a:lnTo>
                  <a:pt x="0" y="661800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1232092" y="2296990"/>
            <a:ext cx="5616761" cy="2808381"/>
          </a:xfrm>
          <a:custGeom>
            <a:avLst/>
            <a:gdLst/>
            <a:ahLst/>
            <a:cxnLst/>
            <a:rect r="r" b="b" t="t" l="l"/>
            <a:pathLst>
              <a:path h="2808381" w="5616761">
                <a:moveTo>
                  <a:pt x="0" y="0"/>
                </a:moveTo>
                <a:lnTo>
                  <a:pt x="5616762" y="0"/>
                </a:lnTo>
                <a:lnTo>
                  <a:pt x="5616762" y="2808381"/>
                </a:lnTo>
                <a:lnTo>
                  <a:pt x="0" y="280838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10800000">
            <a:off x="2203071" y="6885441"/>
            <a:ext cx="3621733" cy="1512074"/>
          </a:xfrm>
          <a:custGeom>
            <a:avLst/>
            <a:gdLst/>
            <a:ahLst/>
            <a:cxnLst/>
            <a:rect r="r" b="b" t="t" l="l"/>
            <a:pathLst>
              <a:path h="1512074" w="3621733">
                <a:moveTo>
                  <a:pt x="0" y="0"/>
                </a:moveTo>
                <a:lnTo>
                  <a:pt x="3621733" y="0"/>
                </a:lnTo>
                <a:lnTo>
                  <a:pt x="3621733" y="1512074"/>
                </a:lnTo>
                <a:lnTo>
                  <a:pt x="0" y="151207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18" id="18"/>
          <p:cNvGrpSpPr/>
          <p:nvPr/>
        </p:nvGrpSpPr>
        <p:grpSpPr>
          <a:xfrm rot="0">
            <a:off x="1568391" y="2750404"/>
            <a:ext cx="4891093" cy="4891073"/>
            <a:chOff x="0" y="0"/>
            <a:chExt cx="6350000" cy="6349975"/>
          </a:xfrm>
        </p:grpSpPr>
        <p:sp>
          <p:nvSpPr>
            <p:cNvPr name="Freeform 19" id="19"/>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4"/>
              <a:stretch>
                <a:fillRect l="-25046" t="0" r="-25046" b="0"/>
              </a:stretch>
            </a:blipFill>
          </p:spPr>
        </p:sp>
      </p:grpSp>
      <p:sp>
        <p:nvSpPr>
          <p:cNvPr name="TextBox 20" id="20"/>
          <p:cNvSpPr txBox="true"/>
          <p:nvPr/>
        </p:nvSpPr>
        <p:spPr>
          <a:xfrm rot="0">
            <a:off x="7844037" y="3046215"/>
            <a:ext cx="9599224" cy="2131441"/>
          </a:xfrm>
          <a:prstGeom prst="rect">
            <a:avLst/>
          </a:prstGeom>
        </p:spPr>
        <p:txBody>
          <a:bodyPr anchor="t" rtlCol="false" tIns="0" lIns="0" bIns="0" rIns="0">
            <a:spAutoFit/>
          </a:bodyPr>
          <a:lstStyle/>
          <a:p>
            <a:pPr algn="r">
              <a:lnSpc>
                <a:spcPts val="16575"/>
              </a:lnSpc>
              <a:spcBef>
                <a:spcPct val="0"/>
              </a:spcBef>
            </a:pPr>
            <a:r>
              <a:rPr lang="en-US" b="true" sz="11839">
                <a:solidFill>
                  <a:srgbClr val="124A87"/>
                </a:solidFill>
                <a:latin typeface="Poppins Ultra-Bold"/>
                <a:ea typeface="Poppins Ultra-Bold"/>
                <a:cs typeface="Poppins Ultra-Bold"/>
                <a:sym typeface="Poppins Ultra-Bold"/>
              </a:rPr>
              <a:t>Thank You</a:t>
            </a:r>
          </a:p>
        </p:txBody>
      </p:sp>
      <p:sp>
        <p:nvSpPr>
          <p:cNvPr name="TextBox 21" id="21"/>
          <p:cNvSpPr txBox="true"/>
          <p:nvPr/>
        </p:nvSpPr>
        <p:spPr>
          <a:xfrm rot="0">
            <a:off x="10455438" y="7247810"/>
            <a:ext cx="6158787" cy="1266991"/>
          </a:xfrm>
          <a:prstGeom prst="rect">
            <a:avLst/>
          </a:prstGeom>
        </p:spPr>
        <p:txBody>
          <a:bodyPr anchor="t" rtlCol="false" tIns="0" lIns="0" bIns="0" rIns="0">
            <a:spAutoFit/>
          </a:bodyPr>
          <a:lstStyle/>
          <a:p>
            <a:pPr algn="r">
              <a:lnSpc>
                <a:spcPts val="4934"/>
              </a:lnSpc>
            </a:pPr>
            <a:r>
              <a:rPr lang="en-US" sz="3524" b="true">
                <a:solidFill>
                  <a:srgbClr val="000000"/>
                </a:solidFill>
                <a:latin typeface="Poppins Medium"/>
                <a:ea typeface="Poppins Medium"/>
                <a:cs typeface="Poppins Medium"/>
                <a:sym typeface="Poppins Medium"/>
              </a:rPr>
              <a:t>Chris Belyeu</a:t>
            </a:r>
          </a:p>
          <a:p>
            <a:pPr algn="r">
              <a:lnSpc>
                <a:spcPts val="4934"/>
              </a:lnSpc>
              <a:spcBef>
                <a:spcPct val="0"/>
              </a:spcBef>
            </a:pPr>
            <a:r>
              <a:rPr lang="en-US" b="true" sz="3524">
                <a:solidFill>
                  <a:srgbClr val="000000"/>
                </a:solidFill>
                <a:latin typeface="Poppins Medium"/>
                <a:ea typeface="Poppins Medium"/>
                <a:cs typeface="Poppins Medium"/>
                <a:sym typeface="Poppins Medium"/>
              </a:rPr>
              <a:t>chbelyeu@oru.edu</a:t>
            </a:r>
          </a:p>
        </p:txBody>
      </p:sp>
      <p:grpSp>
        <p:nvGrpSpPr>
          <p:cNvPr name="Group 22" id="22"/>
          <p:cNvGrpSpPr/>
          <p:nvPr/>
        </p:nvGrpSpPr>
        <p:grpSpPr>
          <a:xfrm rot="0">
            <a:off x="-1026495" y="2561143"/>
            <a:ext cx="1721573" cy="1636893"/>
            <a:chOff x="0" y="0"/>
            <a:chExt cx="1293983" cy="1230335"/>
          </a:xfrm>
        </p:grpSpPr>
        <p:sp>
          <p:nvSpPr>
            <p:cNvPr name="Freeform 23" id="23"/>
            <p:cNvSpPr/>
            <p:nvPr/>
          </p:nvSpPr>
          <p:spPr>
            <a:xfrm flipH="false" flipV="false" rot="0">
              <a:off x="0" y="0"/>
              <a:ext cx="1293983" cy="1230335"/>
            </a:xfrm>
            <a:custGeom>
              <a:avLst/>
              <a:gdLst/>
              <a:ahLst/>
              <a:cxnLst/>
              <a:rect r="r" b="b" t="t" l="l"/>
              <a:pathLst>
                <a:path h="1230335" w="1293983">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sp>
        <p:sp>
          <p:nvSpPr>
            <p:cNvPr name="TextBox 24" id="24"/>
            <p:cNvSpPr txBox="true"/>
            <p:nvPr/>
          </p:nvSpPr>
          <p:spPr>
            <a:xfrm>
              <a:off x="121311" y="77244"/>
              <a:ext cx="1051361" cy="1037747"/>
            </a:xfrm>
            <a:prstGeom prst="rect">
              <a:avLst/>
            </a:prstGeom>
          </p:spPr>
          <p:txBody>
            <a:bodyPr anchor="ctr" rtlCol="false" tIns="50800" lIns="50800" bIns="50800" rIns="50800"/>
            <a:lstStyle/>
            <a:p>
              <a:pPr algn="ctr">
                <a:lnSpc>
                  <a:spcPts val="2659"/>
                </a:lnSpc>
              </a:pPr>
            </a:p>
          </p:txBody>
        </p:sp>
      </p:grpSp>
      <p:grpSp>
        <p:nvGrpSpPr>
          <p:cNvPr name="Group 25" id="25"/>
          <p:cNvGrpSpPr/>
          <p:nvPr/>
        </p:nvGrpSpPr>
        <p:grpSpPr>
          <a:xfrm rot="0">
            <a:off x="6452293" y="9468554"/>
            <a:ext cx="1721573" cy="1636893"/>
            <a:chOff x="0" y="0"/>
            <a:chExt cx="1293983" cy="1230335"/>
          </a:xfrm>
        </p:grpSpPr>
        <p:sp>
          <p:nvSpPr>
            <p:cNvPr name="Freeform 26" id="26"/>
            <p:cNvSpPr/>
            <p:nvPr/>
          </p:nvSpPr>
          <p:spPr>
            <a:xfrm flipH="false" flipV="false" rot="0">
              <a:off x="0" y="0"/>
              <a:ext cx="1293983" cy="1230335"/>
            </a:xfrm>
            <a:custGeom>
              <a:avLst/>
              <a:gdLst/>
              <a:ahLst/>
              <a:cxnLst/>
              <a:rect r="r" b="b" t="t" l="l"/>
              <a:pathLst>
                <a:path h="1230335" w="1293983">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sp>
        <p:sp>
          <p:nvSpPr>
            <p:cNvPr name="TextBox 27" id="27"/>
            <p:cNvSpPr txBox="true"/>
            <p:nvPr/>
          </p:nvSpPr>
          <p:spPr>
            <a:xfrm>
              <a:off x="121311" y="77244"/>
              <a:ext cx="1051361" cy="1037747"/>
            </a:xfrm>
            <a:prstGeom prst="rect">
              <a:avLst/>
            </a:prstGeom>
          </p:spPr>
          <p:txBody>
            <a:bodyPr anchor="ctr" rtlCol="false" tIns="50800" lIns="50800" bIns="50800" rIns="50800"/>
            <a:lstStyle/>
            <a:p>
              <a:pPr algn="ctr">
                <a:lnSpc>
                  <a:spcPts val="2659"/>
                </a:lnSpc>
              </a:pPr>
            </a:p>
          </p:txBody>
        </p:sp>
      </p:grpSp>
      <p:sp>
        <p:nvSpPr>
          <p:cNvPr name="TextBox 28" id="28"/>
          <p:cNvSpPr txBox="true"/>
          <p:nvPr/>
        </p:nvSpPr>
        <p:spPr>
          <a:xfrm rot="0">
            <a:off x="10178089" y="4922645"/>
            <a:ext cx="7265171" cy="998696"/>
          </a:xfrm>
          <a:prstGeom prst="rect">
            <a:avLst/>
          </a:prstGeom>
        </p:spPr>
        <p:txBody>
          <a:bodyPr anchor="t" rtlCol="false" tIns="0" lIns="0" bIns="0" rIns="0">
            <a:spAutoFit/>
          </a:bodyPr>
          <a:lstStyle/>
          <a:p>
            <a:pPr algn="r">
              <a:lnSpc>
                <a:spcPts val="7786"/>
              </a:lnSpc>
              <a:spcBef>
                <a:spcPct val="0"/>
              </a:spcBef>
            </a:pPr>
            <a:r>
              <a:rPr lang="en-US" b="true" sz="5562">
                <a:solidFill>
                  <a:srgbClr val="000000"/>
                </a:solidFill>
                <a:latin typeface="Poppins Medium"/>
                <a:ea typeface="Poppins Medium"/>
                <a:cs typeface="Poppins Medium"/>
                <a:sym typeface="Poppins Medium"/>
              </a:rPr>
              <a:t>For the Work You Do</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546666" y="781452"/>
            <a:ext cx="10758944" cy="107589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8355303" y="-1978853"/>
            <a:ext cx="10758944" cy="10758944"/>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0156988" y="-1396924"/>
            <a:ext cx="11141128" cy="11141084"/>
            <a:chOff x="0" y="0"/>
            <a:chExt cx="6350000" cy="6349975"/>
          </a:xfrm>
        </p:grpSpPr>
        <p:sp>
          <p:nvSpPr>
            <p:cNvPr name="Freeform 9" id="9"/>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046" t="0" r="-25046" b="0"/>
              </a:stretch>
            </a:blipFill>
          </p:spPr>
        </p:sp>
      </p:grpSp>
      <p:sp>
        <p:nvSpPr>
          <p:cNvPr name="TextBox 10" id="10"/>
          <p:cNvSpPr txBox="true"/>
          <p:nvPr/>
        </p:nvSpPr>
        <p:spPr>
          <a:xfrm rot="0">
            <a:off x="1028700" y="1789702"/>
            <a:ext cx="5699841" cy="2383916"/>
          </a:xfrm>
          <a:prstGeom prst="rect">
            <a:avLst/>
          </a:prstGeom>
        </p:spPr>
        <p:txBody>
          <a:bodyPr anchor="t" rtlCol="false" tIns="0" lIns="0" bIns="0" rIns="0">
            <a:spAutoFit/>
          </a:bodyPr>
          <a:lstStyle/>
          <a:p>
            <a:pPr algn="l">
              <a:lnSpc>
                <a:spcPts val="9303"/>
              </a:lnSpc>
              <a:spcBef>
                <a:spcPct val="0"/>
              </a:spcBef>
            </a:pPr>
            <a:r>
              <a:rPr lang="en-US" b="true" sz="6645">
                <a:solidFill>
                  <a:srgbClr val="0E4D8D"/>
                </a:solidFill>
                <a:latin typeface="Poppins Ultra-Bold"/>
                <a:ea typeface="Poppins Ultra-Bold"/>
                <a:cs typeface="Poppins Ultra-Bold"/>
                <a:sym typeface="Poppins Ultra-Bold"/>
              </a:rPr>
              <a:t>Setting a Foundation</a:t>
            </a:r>
          </a:p>
        </p:txBody>
      </p:sp>
      <p:sp>
        <p:nvSpPr>
          <p:cNvPr name="TextBox 11" id="11"/>
          <p:cNvSpPr txBox="true"/>
          <p:nvPr/>
        </p:nvSpPr>
        <p:spPr>
          <a:xfrm rot="0">
            <a:off x="1028700" y="5685086"/>
            <a:ext cx="6868978" cy="1873250"/>
          </a:xfrm>
          <a:prstGeom prst="rect">
            <a:avLst/>
          </a:prstGeom>
        </p:spPr>
        <p:txBody>
          <a:bodyPr anchor="t" rtlCol="false" tIns="0" lIns="0" bIns="0" rIns="0">
            <a:spAutoFit/>
          </a:bodyPr>
          <a:lstStyle/>
          <a:p>
            <a:pPr algn="just">
              <a:lnSpc>
                <a:spcPts val="4900"/>
              </a:lnSpc>
              <a:spcBef>
                <a:spcPct val="0"/>
              </a:spcBef>
            </a:pPr>
            <a:r>
              <a:rPr lang="en-US" b="true" sz="3500">
                <a:solidFill>
                  <a:srgbClr val="000000"/>
                </a:solidFill>
                <a:latin typeface="Poppins Medium"/>
                <a:ea typeface="Poppins Medium"/>
                <a:cs typeface="Poppins Medium"/>
                <a:sym typeface="Poppins Medium"/>
              </a:rPr>
              <a:t>If you take away enough truth, the tower that has been built will eventually collapse.</a:t>
            </a:r>
          </a:p>
        </p:txBody>
      </p:sp>
      <p:grpSp>
        <p:nvGrpSpPr>
          <p:cNvPr name="Group 12" id="12"/>
          <p:cNvGrpSpPr/>
          <p:nvPr/>
        </p:nvGrpSpPr>
        <p:grpSpPr>
          <a:xfrm rot="0">
            <a:off x="8355303" y="8527500"/>
            <a:ext cx="4319820" cy="4319820"/>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00519" y="452371"/>
            <a:ext cx="3855025" cy="3829394"/>
            <a:chOff x="0" y="0"/>
            <a:chExt cx="812800" cy="807396"/>
          </a:xfrm>
        </p:grpSpPr>
        <p:sp>
          <p:nvSpPr>
            <p:cNvPr name="Freeform 3" id="3"/>
            <p:cNvSpPr/>
            <p:nvPr/>
          </p:nvSpPr>
          <p:spPr>
            <a:xfrm flipH="false" flipV="false" rot="0">
              <a:off x="0" y="0"/>
              <a:ext cx="812800" cy="807396"/>
            </a:xfrm>
            <a:custGeom>
              <a:avLst/>
              <a:gdLst/>
              <a:ahLst/>
              <a:cxnLst/>
              <a:rect r="r" b="b" t="t" l="l"/>
              <a:pathLst>
                <a:path h="807396" w="812800">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E4D8D"/>
            </a:solidFill>
          </p:spPr>
        </p:sp>
        <p:sp>
          <p:nvSpPr>
            <p:cNvPr name="TextBox 4" id="4"/>
            <p:cNvSpPr txBox="true"/>
            <p:nvPr/>
          </p:nvSpPr>
          <p:spPr>
            <a:xfrm>
              <a:off x="76200" y="37593"/>
              <a:ext cx="660400" cy="694109"/>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114521" y="3885517"/>
            <a:ext cx="5408744" cy="5372783"/>
            <a:chOff x="0" y="0"/>
            <a:chExt cx="812800" cy="807396"/>
          </a:xfrm>
        </p:grpSpPr>
        <p:sp>
          <p:nvSpPr>
            <p:cNvPr name="Freeform 6" id="6"/>
            <p:cNvSpPr/>
            <p:nvPr/>
          </p:nvSpPr>
          <p:spPr>
            <a:xfrm flipH="false" flipV="false" rot="0">
              <a:off x="0" y="0"/>
              <a:ext cx="812800" cy="807396"/>
            </a:xfrm>
            <a:custGeom>
              <a:avLst/>
              <a:gdLst/>
              <a:ahLst/>
              <a:cxnLst/>
              <a:rect r="r" b="b" t="t" l="l"/>
              <a:pathLst>
                <a:path h="807396" w="812800">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063C8"/>
            </a:solidFill>
          </p:spPr>
        </p:sp>
        <p:sp>
          <p:nvSpPr>
            <p:cNvPr name="TextBox 7" id="7"/>
            <p:cNvSpPr txBox="true"/>
            <p:nvPr/>
          </p:nvSpPr>
          <p:spPr>
            <a:xfrm>
              <a:off x="76200" y="37593"/>
              <a:ext cx="660400" cy="694109"/>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2416497" y="601529"/>
            <a:ext cx="1089050" cy="1081809"/>
            <a:chOff x="0" y="0"/>
            <a:chExt cx="812800" cy="807396"/>
          </a:xfrm>
        </p:grpSpPr>
        <p:sp>
          <p:nvSpPr>
            <p:cNvPr name="Freeform 9" id="9"/>
            <p:cNvSpPr/>
            <p:nvPr/>
          </p:nvSpPr>
          <p:spPr>
            <a:xfrm flipH="false" flipV="false" rot="0">
              <a:off x="0" y="0"/>
              <a:ext cx="812800" cy="807396"/>
            </a:xfrm>
            <a:custGeom>
              <a:avLst/>
              <a:gdLst/>
              <a:ahLst/>
              <a:cxnLst/>
              <a:rect r="r" b="b" t="t" l="l"/>
              <a:pathLst>
                <a:path h="807396" w="812800">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063C8"/>
            </a:solidFill>
          </p:spPr>
        </p:sp>
        <p:sp>
          <p:nvSpPr>
            <p:cNvPr name="TextBox 10" id="10"/>
            <p:cNvSpPr txBox="true"/>
            <p:nvPr/>
          </p:nvSpPr>
          <p:spPr>
            <a:xfrm>
              <a:off x="76200" y="37593"/>
              <a:ext cx="660400" cy="694109"/>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2088936" y="8601591"/>
            <a:ext cx="3855025" cy="3829394"/>
            <a:chOff x="0" y="0"/>
            <a:chExt cx="812800" cy="807396"/>
          </a:xfrm>
        </p:grpSpPr>
        <p:sp>
          <p:nvSpPr>
            <p:cNvPr name="Freeform 12" id="12"/>
            <p:cNvSpPr/>
            <p:nvPr/>
          </p:nvSpPr>
          <p:spPr>
            <a:xfrm flipH="false" flipV="false" rot="0">
              <a:off x="0" y="0"/>
              <a:ext cx="812800" cy="807396"/>
            </a:xfrm>
            <a:custGeom>
              <a:avLst/>
              <a:gdLst/>
              <a:ahLst/>
              <a:cxnLst/>
              <a:rect r="r" b="b" t="t" l="l"/>
              <a:pathLst>
                <a:path h="807396" w="812800">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E4D8D"/>
            </a:solidFill>
          </p:spPr>
        </p:sp>
        <p:sp>
          <p:nvSpPr>
            <p:cNvPr name="TextBox 13" id="13"/>
            <p:cNvSpPr txBox="true"/>
            <p:nvPr/>
          </p:nvSpPr>
          <p:spPr>
            <a:xfrm>
              <a:off x="76200" y="37593"/>
              <a:ext cx="660400" cy="694109"/>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5943961" y="8085975"/>
            <a:ext cx="1038133" cy="1031230"/>
            <a:chOff x="0" y="0"/>
            <a:chExt cx="812800" cy="807396"/>
          </a:xfrm>
        </p:grpSpPr>
        <p:sp>
          <p:nvSpPr>
            <p:cNvPr name="Freeform 15" id="15"/>
            <p:cNvSpPr/>
            <p:nvPr/>
          </p:nvSpPr>
          <p:spPr>
            <a:xfrm flipH="false" flipV="false" rot="0">
              <a:off x="0" y="0"/>
              <a:ext cx="812800" cy="807396"/>
            </a:xfrm>
            <a:custGeom>
              <a:avLst/>
              <a:gdLst/>
              <a:ahLst/>
              <a:cxnLst/>
              <a:rect r="r" b="b" t="t" l="l"/>
              <a:pathLst>
                <a:path h="807396" w="812800">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063C8"/>
            </a:solidFill>
          </p:spPr>
        </p:sp>
        <p:sp>
          <p:nvSpPr>
            <p:cNvPr name="TextBox 16" id="16"/>
            <p:cNvSpPr txBox="true"/>
            <p:nvPr/>
          </p:nvSpPr>
          <p:spPr>
            <a:xfrm>
              <a:off x="76200" y="37593"/>
              <a:ext cx="660400" cy="694109"/>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747546" y="2205654"/>
            <a:ext cx="6234548" cy="6234523"/>
            <a:chOff x="0" y="0"/>
            <a:chExt cx="6350000" cy="6349975"/>
          </a:xfrm>
        </p:grpSpPr>
        <p:sp>
          <p:nvSpPr>
            <p:cNvPr name="Freeform 18" id="18"/>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046" t="0" r="-25046" b="0"/>
              </a:stretch>
            </a:blipFill>
          </p:spPr>
        </p:sp>
      </p:grpSp>
      <p:sp>
        <p:nvSpPr>
          <p:cNvPr name="TextBox 19" id="19"/>
          <p:cNvSpPr txBox="true"/>
          <p:nvPr/>
        </p:nvSpPr>
        <p:spPr>
          <a:xfrm rot="0">
            <a:off x="6702970" y="913067"/>
            <a:ext cx="10556330" cy="1454149"/>
          </a:xfrm>
          <a:prstGeom prst="rect">
            <a:avLst/>
          </a:prstGeom>
        </p:spPr>
        <p:txBody>
          <a:bodyPr anchor="t" rtlCol="false" tIns="0" lIns="0" bIns="0" rIns="0">
            <a:spAutoFit/>
          </a:bodyPr>
          <a:lstStyle/>
          <a:p>
            <a:pPr algn="r">
              <a:lnSpc>
                <a:spcPts val="11200"/>
              </a:lnSpc>
              <a:spcBef>
                <a:spcPct val="0"/>
              </a:spcBef>
            </a:pPr>
            <a:r>
              <a:rPr lang="en-US" b="true" sz="8000">
                <a:solidFill>
                  <a:srgbClr val="0E4D8D"/>
                </a:solidFill>
                <a:latin typeface="Poppins Ultra-Bold"/>
                <a:ea typeface="Poppins Ultra-Bold"/>
                <a:cs typeface="Poppins Ultra-Bold"/>
                <a:sym typeface="Poppins Ultra-Bold"/>
              </a:rPr>
              <a:t>What is worldview?</a:t>
            </a:r>
          </a:p>
        </p:txBody>
      </p:sp>
      <p:sp>
        <p:nvSpPr>
          <p:cNvPr name="TextBox 20" id="20"/>
          <p:cNvSpPr txBox="true"/>
          <p:nvPr/>
        </p:nvSpPr>
        <p:spPr>
          <a:xfrm rot="0">
            <a:off x="8500257" y="3571125"/>
            <a:ext cx="8759043" cy="4514850"/>
          </a:xfrm>
          <a:prstGeom prst="rect">
            <a:avLst/>
          </a:prstGeom>
        </p:spPr>
        <p:txBody>
          <a:bodyPr anchor="t" rtlCol="false" tIns="0" lIns="0" bIns="0" rIns="0">
            <a:spAutoFit/>
          </a:bodyPr>
          <a:lstStyle/>
          <a:p>
            <a:pPr algn="l" marL="863599" indent="-431800" lvl="1">
              <a:lnSpc>
                <a:spcPts val="5999"/>
              </a:lnSpc>
              <a:buAutoNum type="arabicPeriod" startAt="1"/>
            </a:pPr>
            <a:r>
              <a:rPr lang="en-US" b="true" sz="3999">
                <a:solidFill>
                  <a:srgbClr val="000000"/>
                </a:solidFill>
                <a:latin typeface="Poppins Medium"/>
                <a:ea typeface="Poppins Medium"/>
                <a:cs typeface="Poppins Medium"/>
                <a:sym typeface="Poppins Medium"/>
              </a:rPr>
              <a:t>A set of basic beliefs, assumptions, and </a:t>
            </a:r>
            <a:r>
              <a:rPr lang="en-US" b="true" sz="3999" u="sng">
                <a:solidFill>
                  <a:srgbClr val="000000"/>
                </a:solidFill>
                <a:latin typeface="Poppins Medium"/>
                <a:ea typeface="Poppins Medium"/>
                <a:cs typeface="Poppins Medium"/>
                <a:sym typeface="Poppins Medium"/>
              </a:rPr>
              <a:t>values</a:t>
            </a:r>
          </a:p>
          <a:p>
            <a:pPr algn="l" marL="863599" indent="-431800" lvl="1">
              <a:lnSpc>
                <a:spcPts val="5999"/>
              </a:lnSpc>
              <a:buAutoNum type="arabicPeriod" startAt="1"/>
            </a:pPr>
            <a:r>
              <a:rPr lang="en-US" b="true" sz="3999">
                <a:solidFill>
                  <a:srgbClr val="000000"/>
                </a:solidFill>
                <a:latin typeface="Poppins Medium"/>
                <a:ea typeface="Poppins Medium"/>
                <a:cs typeface="Poppins Medium"/>
                <a:sym typeface="Poppins Medium"/>
              </a:rPr>
              <a:t>Which arises from a big </a:t>
            </a:r>
            <a:r>
              <a:rPr lang="en-US" b="true" sz="3999" u="sng">
                <a:solidFill>
                  <a:srgbClr val="000000"/>
                </a:solidFill>
                <a:latin typeface="Poppins Medium"/>
                <a:ea typeface="Poppins Medium"/>
                <a:cs typeface="Poppins Medium"/>
                <a:sym typeface="Poppins Medium"/>
              </a:rPr>
              <a:t>story</a:t>
            </a:r>
            <a:r>
              <a:rPr lang="en-US" b="true" sz="3999">
                <a:solidFill>
                  <a:srgbClr val="000000"/>
                </a:solidFill>
                <a:latin typeface="Poppins Medium"/>
                <a:ea typeface="Poppins Medium"/>
                <a:cs typeface="Poppins Medium"/>
                <a:sym typeface="Poppins Medium"/>
              </a:rPr>
              <a:t> and</a:t>
            </a:r>
          </a:p>
          <a:p>
            <a:pPr algn="l" marL="863599" indent="-431800" lvl="1">
              <a:lnSpc>
                <a:spcPts val="5999"/>
              </a:lnSpc>
              <a:buAutoNum type="arabicPeriod" startAt="1"/>
            </a:pPr>
            <a:r>
              <a:rPr lang="en-US" b="true" sz="3999">
                <a:solidFill>
                  <a:srgbClr val="000000"/>
                </a:solidFill>
                <a:latin typeface="Poppins Medium"/>
                <a:ea typeface="Poppins Medium"/>
                <a:cs typeface="Poppins Medium"/>
                <a:sym typeface="Poppins Medium"/>
              </a:rPr>
              <a:t>Produces individual and group </a:t>
            </a:r>
            <a:r>
              <a:rPr lang="en-US" b="true" sz="3999" u="sng">
                <a:solidFill>
                  <a:srgbClr val="000000"/>
                </a:solidFill>
                <a:latin typeface="Poppins Medium"/>
                <a:ea typeface="Poppins Medium"/>
                <a:cs typeface="Poppins Medium"/>
                <a:sym typeface="Poppins Medium"/>
              </a:rPr>
              <a:t>action</a:t>
            </a:r>
            <a:r>
              <a:rPr lang="en-US" b="true" sz="3999">
                <a:solidFill>
                  <a:srgbClr val="000000"/>
                </a:solidFill>
                <a:latin typeface="Poppins Medium"/>
                <a:ea typeface="Poppins Medium"/>
                <a:cs typeface="Poppins Medium"/>
                <a:sym typeface="Poppins Medium"/>
              </a:rPr>
              <a:t> in human culture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910551" y="7036597"/>
            <a:ext cx="6500807" cy="650080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590256" y="716521"/>
            <a:ext cx="6500807" cy="650080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927885" y="3966924"/>
            <a:ext cx="7635924" cy="7635893"/>
            <a:chOff x="0" y="0"/>
            <a:chExt cx="6350000" cy="6349975"/>
          </a:xfrm>
        </p:grpSpPr>
        <p:sp>
          <p:nvSpPr>
            <p:cNvPr name="Freeform 9" id="9"/>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4906" t="0" r="-24906" b="0"/>
              </a:stretch>
            </a:blipFill>
          </p:spPr>
        </p:sp>
      </p:grpSp>
      <p:sp>
        <p:nvSpPr>
          <p:cNvPr name="Freeform 10" id="10"/>
          <p:cNvSpPr/>
          <p:nvPr/>
        </p:nvSpPr>
        <p:spPr>
          <a:xfrm flipH="false" flipV="false" rot="0">
            <a:off x="8968384" y="762110"/>
            <a:ext cx="8840131" cy="8762779"/>
          </a:xfrm>
          <a:custGeom>
            <a:avLst/>
            <a:gdLst/>
            <a:ahLst/>
            <a:cxnLst/>
            <a:rect r="r" b="b" t="t" l="l"/>
            <a:pathLst>
              <a:path h="8762779" w="8840131">
                <a:moveTo>
                  <a:pt x="0" y="0"/>
                </a:moveTo>
                <a:lnTo>
                  <a:pt x="8840131" y="0"/>
                </a:lnTo>
                <a:lnTo>
                  <a:pt x="8840131" y="8762780"/>
                </a:lnTo>
                <a:lnTo>
                  <a:pt x="0" y="87627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2850644" y="1834151"/>
            <a:ext cx="1075611" cy="580390"/>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2"/>
                <a:ea typeface="Canva Sans 2"/>
                <a:cs typeface="Canva Sans 2"/>
                <a:sym typeface="Canva Sans 2"/>
              </a:rPr>
              <a:t>Math</a:t>
            </a:r>
          </a:p>
        </p:txBody>
      </p:sp>
      <p:sp>
        <p:nvSpPr>
          <p:cNvPr name="TextBox 12" id="12"/>
          <p:cNvSpPr txBox="true"/>
          <p:nvPr/>
        </p:nvSpPr>
        <p:spPr>
          <a:xfrm rot="0">
            <a:off x="15167246" y="3386534"/>
            <a:ext cx="1672828" cy="580390"/>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2"/>
                <a:ea typeface="Canva Sans 2"/>
                <a:cs typeface="Canva Sans 2"/>
                <a:sym typeface="Canva Sans 2"/>
              </a:rPr>
              <a:t>Reading</a:t>
            </a:r>
          </a:p>
        </p:txBody>
      </p:sp>
      <p:sp>
        <p:nvSpPr>
          <p:cNvPr name="TextBox 13" id="13"/>
          <p:cNvSpPr txBox="true"/>
          <p:nvPr/>
        </p:nvSpPr>
        <p:spPr>
          <a:xfrm rot="0">
            <a:off x="15061495" y="6285076"/>
            <a:ext cx="1622465" cy="580390"/>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2"/>
                <a:ea typeface="Canva Sans 2"/>
                <a:cs typeface="Canva Sans 2"/>
                <a:sym typeface="Canva Sans 2"/>
              </a:rPr>
              <a:t>Science</a:t>
            </a:r>
          </a:p>
        </p:txBody>
      </p:sp>
      <p:sp>
        <p:nvSpPr>
          <p:cNvPr name="TextBox 14" id="14"/>
          <p:cNvSpPr txBox="true"/>
          <p:nvPr/>
        </p:nvSpPr>
        <p:spPr>
          <a:xfrm rot="0">
            <a:off x="12607757" y="7543838"/>
            <a:ext cx="1561386" cy="1180465"/>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2"/>
                <a:ea typeface="Canva Sans 2"/>
                <a:cs typeface="Canva Sans 2"/>
                <a:sym typeface="Canva Sans 2"/>
              </a:rPr>
              <a:t>Social </a:t>
            </a:r>
          </a:p>
          <a:p>
            <a:pPr algn="ctr">
              <a:lnSpc>
                <a:spcPts val="4759"/>
              </a:lnSpc>
            </a:pPr>
            <a:r>
              <a:rPr lang="en-US" sz="3399">
                <a:solidFill>
                  <a:srgbClr val="000000"/>
                </a:solidFill>
                <a:latin typeface="Canva Sans 2"/>
                <a:ea typeface="Canva Sans 2"/>
                <a:cs typeface="Canva Sans 2"/>
                <a:sym typeface="Canva Sans 2"/>
              </a:rPr>
              <a:t>Studies</a:t>
            </a:r>
          </a:p>
        </p:txBody>
      </p:sp>
      <p:sp>
        <p:nvSpPr>
          <p:cNvPr name="TextBox 15" id="15"/>
          <p:cNvSpPr txBox="true"/>
          <p:nvPr/>
        </p:nvSpPr>
        <p:spPr>
          <a:xfrm rot="0">
            <a:off x="9963461" y="5985039"/>
            <a:ext cx="1842611" cy="1180465"/>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2"/>
                <a:ea typeface="Canva Sans 2"/>
                <a:cs typeface="Canva Sans 2"/>
                <a:sym typeface="Canva Sans 2"/>
              </a:rPr>
              <a:t>Phys Ed</a:t>
            </a:r>
          </a:p>
          <a:p>
            <a:pPr algn="ctr">
              <a:lnSpc>
                <a:spcPts val="4759"/>
              </a:lnSpc>
            </a:pPr>
            <a:r>
              <a:rPr lang="en-US" sz="3399">
                <a:solidFill>
                  <a:srgbClr val="000000"/>
                </a:solidFill>
                <a:latin typeface="Canva Sans 2"/>
                <a:ea typeface="Canva Sans 2"/>
                <a:cs typeface="Canva Sans 2"/>
                <a:sym typeface="Canva Sans 2"/>
              </a:rPr>
              <a:t>Fine Arts</a:t>
            </a:r>
          </a:p>
        </p:txBody>
      </p:sp>
      <p:sp>
        <p:nvSpPr>
          <p:cNvPr name="TextBox 16" id="16"/>
          <p:cNvSpPr txBox="true"/>
          <p:nvPr/>
        </p:nvSpPr>
        <p:spPr>
          <a:xfrm rot="0">
            <a:off x="10352855" y="3386534"/>
            <a:ext cx="1063823" cy="580390"/>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2"/>
                <a:ea typeface="Canva Sans 2"/>
                <a:cs typeface="Canva Sans 2"/>
                <a:sym typeface="Canva Sans 2"/>
              </a:rPr>
              <a:t>Bible</a:t>
            </a:r>
          </a:p>
        </p:txBody>
      </p:sp>
      <p:sp>
        <p:nvSpPr>
          <p:cNvPr name="TextBox 17" id="17"/>
          <p:cNvSpPr txBox="true"/>
          <p:nvPr/>
        </p:nvSpPr>
        <p:spPr>
          <a:xfrm rot="0">
            <a:off x="4447580" y="1031828"/>
            <a:ext cx="4696420" cy="1566544"/>
          </a:xfrm>
          <a:prstGeom prst="rect">
            <a:avLst/>
          </a:prstGeom>
        </p:spPr>
        <p:txBody>
          <a:bodyPr anchor="t" rtlCol="false" tIns="0" lIns="0" bIns="0" rIns="0">
            <a:spAutoFit/>
          </a:bodyPr>
          <a:lstStyle/>
          <a:p>
            <a:pPr algn="ctr">
              <a:lnSpc>
                <a:spcPts val="12880"/>
              </a:lnSpc>
            </a:pPr>
            <a:r>
              <a:rPr lang="en-US" sz="9200" b="true">
                <a:solidFill>
                  <a:srgbClr val="124A87"/>
                </a:solidFill>
                <a:latin typeface="Canva Sans 2 Bold"/>
                <a:ea typeface="Canva Sans 2 Bold"/>
                <a:cs typeface="Canva Sans 2 Bold"/>
                <a:sym typeface="Canva Sans 2 Bold"/>
              </a:rPr>
              <a:t>A Model</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910551" y="7036597"/>
            <a:ext cx="6500807" cy="650080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590256" y="716521"/>
            <a:ext cx="6500807" cy="650080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927885" y="3966924"/>
            <a:ext cx="7635924" cy="7635893"/>
            <a:chOff x="0" y="0"/>
            <a:chExt cx="6350000" cy="6349975"/>
          </a:xfrm>
        </p:grpSpPr>
        <p:sp>
          <p:nvSpPr>
            <p:cNvPr name="Freeform 9" id="9"/>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4906" t="0" r="-24906" b="0"/>
              </a:stretch>
            </a:blipFill>
          </p:spPr>
        </p:sp>
      </p:grpSp>
      <p:sp>
        <p:nvSpPr>
          <p:cNvPr name="Freeform 10" id="10"/>
          <p:cNvSpPr/>
          <p:nvPr/>
        </p:nvSpPr>
        <p:spPr>
          <a:xfrm flipH="false" flipV="false" rot="0">
            <a:off x="9676019" y="737713"/>
            <a:ext cx="8811575" cy="8811575"/>
          </a:xfrm>
          <a:custGeom>
            <a:avLst/>
            <a:gdLst/>
            <a:ahLst/>
            <a:cxnLst/>
            <a:rect r="r" b="b" t="t" l="l"/>
            <a:pathLst>
              <a:path h="8811575" w="8811575">
                <a:moveTo>
                  <a:pt x="0" y="0"/>
                </a:moveTo>
                <a:lnTo>
                  <a:pt x="8811575" y="0"/>
                </a:lnTo>
                <a:lnTo>
                  <a:pt x="8811575" y="8811574"/>
                </a:lnTo>
                <a:lnTo>
                  <a:pt x="0" y="88115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p:nvPr/>
        </p:nvGrpSpPr>
        <p:grpSpPr>
          <a:xfrm rot="0">
            <a:off x="10411358" y="1981636"/>
            <a:ext cx="7340897" cy="7276664"/>
            <a:chOff x="0" y="0"/>
            <a:chExt cx="9787863" cy="9702219"/>
          </a:xfrm>
        </p:grpSpPr>
        <p:sp>
          <p:nvSpPr>
            <p:cNvPr name="Freeform 12" id="12"/>
            <p:cNvSpPr/>
            <p:nvPr/>
          </p:nvSpPr>
          <p:spPr>
            <a:xfrm flipH="false" flipV="false" rot="0">
              <a:off x="0" y="0"/>
              <a:ext cx="9787863" cy="9702219"/>
            </a:xfrm>
            <a:custGeom>
              <a:avLst/>
              <a:gdLst/>
              <a:ahLst/>
              <a:cxnLst/>
              <a:rect r="r" b="b" t="t" l="l"/>
              <a:pathLst>
                <a:path h="9702219" w="9787863">
                  <a:moveTo>
                    <a:pt x="0" y="0"/>
                  </a:moveTo>
                  <a:lnTo>
                    <a:pt x="9787863" y="0"/>
                  </a:lnTo>
                  <a:lnTo>
                    <a:pt x="9787863" y="9702219"/>
                  </a:lnTo>
                  <a:lnTo>
                    <a:pt x="0" y="970221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3" id="13"/>
            <p:cNvSpPr txBox="true"/>
            <p:nvPr/>
          </p:nvSpPr>
          <p:spPr>
            <a:xfrm rot="0">
              <a:off x="4298469" y="1213170"/>
              <a:ext cx="1190925" cy="616414"/>
            </a:xfrm>
            <a:prstGeom prst="rect">
              <a:avLst/>
            </a:prstGeom>
          </p:spPr>
          <p:txBody>
            <a:bodyPr anchor="t" rtlCol="false" tIns="0" lIns="0" bIns="0" rIns="0">
              <a:spAutoFit/>
            </a:bodyPr>
            <a:lstStyle/>
            <a:p>
              <a:pPr algn="ctr">
                <a:lnSpc>
                  <a:spcPts val="3952"/>
                </a:lnSpc>
              </a:pPr>
              <a:r>
                <a:rPr lang="en-US" sz="2823">
                  <a:solidFill>
                    <a:srgbClr val="000000"/>
                  </a:solidFill>
                  <a:latin typeface="Canva Sans 2"/>
                  <a:ea typeface="Canva Sans 2"/>
                  <a:cs typeface="Canva Sans 2"/>
                  <a:sym typeface="Canva Sans 2"/>
                </a:rPr>
                <a:t>Math</a:t>
              </a:r>
            </a:p>
          </p:txBody>
        </p:sp>
        <p:sp>
          <p:nvSpPr>
            <p:cNvPr name="TextBox 14" id="14"/>
            <p:cNvSpPr txBox="true"/>
            <p:nvPr/>
          </p:nvSpPr>
          <p:spPr>
            <a:xfrm rot="0">
              <a:off x="6863429" y="2931981"/>
              <a:ext cx="1852169" cy="616414"/>
            </a:xfrm>
            <a:prstGeom prst="rect">
              <a:avLst/>
            </a:prstGeom>
          </p:spPr>
          <p:txBody>
            <a:bodyPr anchor="t" rtlCol="false" tIns="0" lIns="0" bIns="0" rIns="0">
              <a:spAutoFit/>
            </a:bodyPr>
            <a:lstStyle/>
            <a:p>
              <a:pPr algn="ctr">
                <a:lnSpc>
                  <a:spcPts val="3952"/>
                </a:lnSpc>
              </a:pPr>
              <a:r>
                <a:rPr lang="en-US" sz="2823">
                  <a:solidFill>
                    <a:srgbClr val="000000"/>
                  </a:solidFill>
                  <a:latin typeface="Canva Sans 2"/>
                  <a:ea typeface="Canva Sans 2"/>
                  <a:cs typeface="Canva Sans 2"/>
                  <a:sym typeface="Canva Sans 2"/>
                </a:rPr>
                <a:t>Reading</a:t>
              </a:r>
            </a:p>
          </p:txBody>
        </p:sp>
        <p:sp>
          <p:nvSpPr>
            <p:cNvPr name="TextBox 15" id="15"/>
            <p:cNvSpPr txBox="true"/>
            <p:nvPr/>
          </p:nvSpPr>
          <p:spPr>
            <a:xfrm rot="0">
              <a:off x="6746341" y="6141270"/>
              <a:ext cx="1796406" cy="616414"/>
            </a:xfrm>
            <a:prstGeom prst="rect">
              <a:avLst/>
            </a:prstGeom>
          </p:spPr>
          <p:txBody>
            <a:bodyPr anchor="t" rtlCol="false" tIns="0" lIns="0" bIns="0" rIns="0">
              <a:spAutoFit/>
            </a:bodyPr>
            <a:lstStyle/>
            <a:p>
              <a:pPr algn="ctr">
                <a:lnSpc>
                  <a:spcPts val="3952"/>
                </a:lnSpc>
              </a:pPr>
              <a:r>
                <a:rPr lang="en-US" sz="2823">
                  <a:solidFill>
                    <a:srgbClr val="000000"/>
                  </a:solidFill>
                  <a:latin typeface="Canva Sans 2"/>
                  <a:ea typeface="Canva Sans 2"/>
                  <a:cs typeface="Canva Sans 2"/>
                  <a:sym typeface="Canva Sans 2"/>
                </a:rPr>
                <a:t>Science</a:t>
              </a:r>
            </a:p>
          </p:txBody>
        </p:sp>
        <p:sp>
          <p:nvSpPr>
            <p:cNvPr name="TextBox 16" id="16"/>
            <p:cNvSpPr txBox="true"/>
            <p:nvPr/>
          </p:nvSpPr>
          <p:spPr>
            <a:xfrm rot="0">
              <a:off x="4029542" y="7534981"/>
              <a:ext cx="1728779" cy="1280822"/>
            </a:xfrm>
            <a:prstGeom prst="rect">
              <a:avLst/>
            </a:prstGeom>
          </p:spPr>
          <p:txBody>
            <a:bodyPr anchor="t" rtlCol="false" tIns="0" lIns="0" bIns="0" rIns="0">
              <a:spAutoFit/>
            </a:bodyPr>
            <a:lstStyle/>
            <a:p>
              <a:pPr algn="ctr">
                <a:lnSpc>
                  <a:spcPts val="3952"/>
                </a:lnSpc>
              </a:pPr>
              <a:r>
                <a:rPr lang="en-US" sz="2823">
                  <a:solidFill>
                    <a:srgbClr val="000000"/>
                  </a:solidFill>
                  <a:latin typeface="Canva Sans 2"/>
                  <a:ea typeface="Canva Sans 2"/>
                  <a:cs typeface="Canva Sans 2"/>
                  <a:sym typeface="Canva Sans 2"/>
                </a:rPr>
                <a:t>Social </a:t>
              </a:r>
            </a:p>
            <a:p>
              <a:pPr algn="ctr">
                <a:lnSpc>
                  <a:spcPts val="3952"/>
                </a:lnSpc>
              </a:pPr>
              <a:r>
                <a:rPr lang="en-US" sz="2823">
                  <a:solidFill>
                    <a:srgbClr val="000000"/>
                  </a:solidFill>
                  <a:latin typeface="Canva Sans 2"/>
                  <a:ea typeface="Canva Sans 2"/>
                  <a:cs typeface="Canva Sans 2"/>
                  <a:sym typeface="Canva Sans 2"/>
                </a:rPr>
                <a:t>Studies</a:t>
              </a:r>
            </a:p>
          </p:txBody>
        </p:sp>
        <p:sp>
          <p:nvSpPr>
            <p:cNvPr name="TextBox 17" id="17"/>
            <p:cNvSpPr txBox="true"/>
            <p:nvPr/>
          </p:nvSpPr>
          <p:spPr>
            <a:xfrm rot="0">
              <a:off x="996691" y="6141270"/>
              <a:ext cx="2040154" cy="616414"/>
            </a:xfrm>
            <a:prstGeom prst="rect">
              <a:avLst/>
            </a:prstGeom>
          </p:spPr>
          <p:txBody>
            <a:bodyPr anchor="t" rtlCol="false" tIns="0" lIns="0" bIns="0" rIns="0">
              <a:spAutoFit/>
            </a:bodyPr>
            <a:lstStyle/>
            <a:p>
              <a:pPr algn="ctr">
                <a:lnSpc>
                  <a:spcPts val="3952"/>
                </a:lnSpc>
              </a:pPr>
              <a:r>
                <a:rPr lang="en-US" sz="2823">
                  <a:solidFill>
                    <a:srgbClr val="000000"/>
                  </a:solidFill>
                  <a:latin typeface="Canva Sans 2"/>
                  <a:ea typeface="Canva Sans 2"/>
                  <a:cs typeface="Canva Sans 2"/>
                  <a:sym typeface="Canva Sans 2"/>
                </a:rPr>
                <a:t>Fine Arts</a:t>
              </a:r>
            </a:p>
          </p:txBody>
        </p:sp>
        <p:sp>
          <p:nvSpPr>
            <p:cNvPr name="TextBox 18" id="18"/>
            <p:cNvSpPr txBox="true"/>
            <p:nvPr/>
          </p:nvSpPr>
          <p:spPr>
            <a:xfrm rot="0">
              <a:off x="1206823" y="2931981"/>
              <a:ext cx="1830022" cy="616414"/>
            </a:xfrm>
            <a:prstGeom prst="rect">
              <a:avLst/>
            </a:prstGeom>
          </p:spPr>
          <p:txBody>
            <a:bodyPr anchor="t" rtlCol="false" tIns="0" lIns="0" bIns="0" rIns="0">
              <a:spAutoFit/>
            </a:bodyPr>
            <a:lstStyle/>
            <a:p>
              <a:pPr algn="ctr">
                <a:lnSpc>
                  <a:spcPts val="3952"/>
                </a:lnSpc>
              </a:pPr>
              <a:r>
                <a:rPr lang="en-US" sz="2823">
                  <a:solidFill>
                    <a:srgbClr val="000000"/>
                  </a:solidFill>
                  <a:latin typeface="Canva Sans 2"/>
                  <a:ea typeface="Canva Sans 2"/>
                  <a:cs typeface="Canva Sans 2"/>
                  <a:sym typeface="Canva Sans 2"/>
                </a:rPr>
                <a:t>Phys Ed</a:t>
              </a:r>
            </a:p>
          </p:txBody>
        </p:sp>
      </p:grpSp>
      <p:sp>
        <p:nvSpPr>
          <p:cNvPr name="TextBox 19" id="19"/>
          <p:cNvSpPr txBox="true"/>
          <p:nvPr/>
        </p:nvSpPr>
        <p:spPr>
          <a:xfrm rot="0">
            <a:off x="3500556" y="1031828"/>
            <a:ext cx="6590467" cy="3195319"/>
          </a:xfrm>
          <a:prstGeom prst="rect">
            <a:avLst/>
          </a:prstGeom>
        </p:spPr>
        <p:txBody>
          <a:bodyPr anchor="t" rtlCol="false" tIns="0" lIns="0" bIns="0" rIns="0">
            <a:spAutoFit/>
          </a:bodyPr>
          <a:lstStyle/>
          <a:p>
            <a:pPr algn="ctr">
              <a:lnSpc>
                <a:spcPts val="12880"/>
              </a:lnSpc>
            </a:pPr>
            <a:r>
              <a:rPr lang="en-US" sz="9200" b="true">
                <a:solidFill>
                  <a:srgbClr val="124A87"/>
                </a:solidFill>
                <a:latin typeface="Canva Sans 2 Bold"/>
                <a:ea typeface="Canva Sans 2 Bold"/>
                <a:cs typeface="Canva Sans 2 Bold"/>
                <a:sym typeface="Canva Sans 2 Bold"/>
              </a:rPr>
              <a:t>A Different </a:t>
            </a:r>
          </a:p>
          <a:p>
            <a:pPr algn="ctr">
              <a:lnSpc>
                <a:spcPts val="12880"/>
              </a:lnSpc>
            </a:pPr>
            <a:r>
              <a:rPr lang="en-US" sz="9200" b="true">
                <a:solidFill>
                  <a:srgbClr val="124A87"/>
                </a:solidFill>
                <a:latin typeface="Canva Sans 2 Bold"/>
                <a:ea typeface="Canva Sans 2 Bold"/>
                <a:cs typeface="Canva Sans 2 Bold"/>
                <a:sym typeface="Canva Sans 2 Bold"/>
              </a:rPr>
              <a:t>Model</a:t>
            </a:r>
          </a:p>
        </p:txBody>
      </p:sp>
      <p:sp>
        <p:nvSpPr>
          <p:cNvPr name="TextBox 20" id="20"/>
          <p:cNvSpPr txBox="true"/>
          <p:nvPr/>
        </p:nvSpPr>
        <p:spPr>
          <a:xfrm rot="0">
            <a:off x="13247000" y="933450"/>
            <a:ext cx="1669613" cy="887095"/>
          </a:xfrm>
          <a:prstGeom prst="rect">
            <a:avLst/>
          </a:prstGeom>
        </p:spPr>
        <p:txBody>
          <a:bodyPr anchor="t" rtlCol="false" tIns="0" lIns="0" bIns="0" rIns="0">
            <a:spAutoFit/>
          </a:bodyPr>
          <a:lstStyle/>
          <a:p>
            <a:pPr algn="ctr">
              <a:lnSpc>
                <a:spcPts val="7279"/>
              </a:lnSpc>
            </a:pPr>
            <a:r>
              <a:rPr lang="en-US" sz="5199" b="true">
                <a:solidFill>
                  <a:srgbClr val="124A87"/>
                </a:solidFill>
                <a:latin typeface="Canva Sans 2 Bold"/>
                <a:ea typeface="Canva Sans 2 Bold"/>
                <a:cs typeface="Canva Sans 2 Bold"/>
                <a:sym typeface="Canva Sans 2 Bold"/>
              </a:rPr>
              <a:t>Bible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516092" y="6007897"/>
            <a:ext cx="6500807" cy="650080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3082263" y="6007897"/>
            <a:ext cx="6500807" cy="6500807"/>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5326038" y="4556433"/>
            <a:ext cx="7635924" cy="7635893"/>
            <a:chOff x="0" y="0"/>
            <a:chExt cx="6350000" cy="6349975"/>
          </a:xfrm>
        </p:grpSpPr>
        <p:sp>
          <p:nvSpPr>
            <p:cNvPr name="Freeform 9" id="9"/>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046" t="0" r="-25046" b="0"/>
              </a:stretch>
            </a:blipFill>
          </p:spPr>
        </p:sp>
      </p:grpSp>
      <p:grpSp>
        <p:nvGrpSpPr>
          <p:cNvPr name="Group 10" id="10"/>
          <p:cNvGrpSpPr/>
          <p:nvPr/>
        </p:nvGrpSpPr>
        <p:grpSpPr>
          <a:xfrm rot="0">
            <a:off x="-1174769" y="-972023"/>
            <a:ext cx="2873687" cy="2873687"/>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sp>
        <p:sp>
          <p:nvSpPr>
            <p:cNvPr name="TextBox 12" id="1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16534111" y="-972023"/>
            <a:ext cx="2873687" cy="2873687"/>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sp>
        <p:sp>
          <p:nvSpPr>
            <p:cNvPr name="TextBox 15" id="1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3784999" y="332116"/>
            <a:ext cx="10157625" cy="2383916"/>
          </a:xfrm>
          <a:prstGeom prst="rect">
            <a:avLst/>
          </a:prstGeom>
        </p:spPr>
        <p:txBody>
          <a:bodyPr anchor="t" rtlCol="false" tIns="0" lIns="0" bIns="0" rIns="0">
            <a:spAutoFit/>
          </a:bodyPr>
          <a:lstStyle/>
          <a:p>
            <a:pPr algn="ctr">
              <a:lnSpc>
                <a:spcPts val="9303"/>
              </a:lnSpc>
              <a:spcBef>
                <a:spcPct val="0"/>
              </a:spcBef>
            </a:pPr>
            <a:r>
              <a:rPr lang="en-US" b="true" sz="6645">
                <a:solidFill>
                  <a:srgbClr val="0E4D8D"/>
                </a:solidFill>
                <a:latin typeface="Poppins Ultra-Bold"/>
                <a:ea typeface="Poppins Ultra-Bold"/>
                <a:cs typeface="Poppins Ultra-Bold"/>
                <a:sym typeface="Poppins Ultra-Bold"/>
              </a:rPr>
              <a:t>Beliefs, Values, and Assumptions</a:t>
            </a:r>
          </a:p>
        </p:txBody>
      </p:sp>
    </p:spTree>
  </p:cSld>
  <p:clrMapOvr>
    <a:masterClrMapping/>
  </p:clrMapOvr>
</p:sld>
</file>

<file path=ppt/slides/slide8.xml><?xml version="1.0" encoding="utf-8"?>
<p:sld xmlns:p="http://schemas.openxmlformats.org/presentationml/2006/main" xmlns:a="http://schemas.openxmlformats.org/drawingml/2006/main">
  <p:cSld>
    <p:bg>
      <p:bgPr>
        <a:solidFill>
          <a:srgbClr val="124A87"/>
        </a:solidFill>
      </p:bgPr>
    </p:bg>
    <p:spTree>
      <p:nvGrpSpPr>
        <p:cNvPr id="1" name=""/>
        <p:cNvGrpSpPr/>
        <p:nvPr/>
      </p:nvGrpSpPr>
      <p:grpSpPr>
        <a:xfrm>
          <a:off x="0" y="0"/>
          <a:ext cx="0" cy="0"/>
          <a:chOff x="0" y="0"/>
          <a:chExt cx="0" cy="0"/>
        </a:xfrm>
      </p:grpSpPr>
      <p:sp>
        <p:nvSpPr>
          <p:cNvPr name="TextBox 2" id="2"/>
          <p:cNvSpPr txBox="true"/>
          <p:nvPr/>
        </p:nvSpPr>
        <p:spPr>
          <a:xfrm rot="0">
            <a:off x="1525635" y="3773488"/>
            <a:ext cx="15236731" cy="2635250"/>
          </a:xfrm>
          <a:prstGeom prst="rect">
            <a:avLst/>
          </a:prstGeom>
        </p:spPr>
        <p:txBody>
          <a:bodyPr anchor="t" rtlCol="false" tIns="0" lIns="0" bIns="0" rIns="0">
            <a:spAutoFit/>
          </a:bodyPr>
          <a:lstStyle/>
          <a:p>
            <a:pPr algn="ctr">
              <a:lnSpc>
                <a:spcPts val="7000"/>
              </a:lnSpc>
            </a:pPr>
            <a:r>
              <a:rPr lang="en-US" sz="5000" b="true">
                <a:solidFill>
                  <a:srgbClr val="FFFFFF"/>
                </a:solidFill>
                <a:latin typeface="Canva Sans 2 Bold"/>
                <a:ea typeface="Canva Sans 2 Bold"/>
                <a:cs typeface="Canva Sans 2 Bold"/>
                <a:sym typeface="Canva Sans 2 Bold"/>
              </a:rPr>
              <a:t>What are the 5-10 most critical beliefs, values, and assumptions that are important for students to understand about your subject in general?</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24A87"/>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12888" r="0" b="-12888"/>
            </a:stretch>
          </a:blipFill>
        </p:spPr>
      </p:sp>
      <p:sp>
        <p:nvSpPr>
          <p:cNvPr name="TextBox 3" id="3"/>
          <p:cNvSpPr txBox="true"/>
          <p:nvPr/>
        </p:nvSpPr>
        <p:spPr>
          <a:xfrm rot="0">
            <a:off x="1644716" y="876300"/>
            <a:ext cx="3447336" cy="1295400"/>
          </a:xfrm>
          <a:prstGeom prst="rect">
            <a:avLst/>
          </a:prstGeom>
        </p:spPr>
        <p:txBody>
          <a:bodyPr anchor="t" rtlCol="false" tIns="0" lIns="0" bIns="0" rIns="0">
            <a:spAutoFit/>
          </a:bodyPr>
          <a:lstStyle/>
          <a:p>
            <a:pPr algn="ctr">
              <a:lnSpc>
                <a:spcPts val="10500"/>
              </a:lnSpc>
            </a:pPr>
            <a:r>
              <a:rPr lang="en-US" sz="7500" b="true">
                <a:solidFill>
                  <a:srgbClr val="261506"/>
                </a:solidFill>
                <a:latin typeface="Canva Sans 2 Bold"/>
                <a:ea typeface="Canva Sans 2 Bold"/>
                <a:cs typeface="Canva Sans 2 Bold"/>
                <a:sym typeface="Canva Sans 2 Bold"/>
              </a:rPr>
              <a:t>History</a:t>
            </a:r>
          </a:p>
        </p:txBody>
      </p:sp>
      <p:sp>
        <p:nvSpPr>
          <p:cNvPr name="TextBox 4" id="4"/>
          <p:cNvSpPr txBox="true"/>
          <p:nvPr/>
        </p:nvSpPr>
        <p:spPr>
          <a:xfrm rot="0">
            <a:off x="2471037" y="2453741"/>
            <a:ext cx="14788263" cy="7407275"/>
          </a:xfrm>
          <a:prstGeom prst="rect">
            <a:avLst/>
          </a:prstGeom>
        </p:spPr>
        <p:txBody>
          <a:bodyPr anchor="t" rtlCol="false" tIns="0" lIns="0" bIns="0" rIns="0">
            <a:spAutoFit/>
          </a:bodyPr>
          <a:lstStyle/>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God wants us to know history, so He had people write a </a:t>
            </a:r>
            <a:r>
              <a:rPr lang="en-US" b="true" sz="3500">
                <a:solidFill>
                  <a:srgbClr val="000000"/>
                </a:solidFill>
                <a:latin typeface="Canva Sans 2 Bold"/>
                <a:ea typeface="Canva Sans 2 Bold"/>
                <a:cs typeface="Canva Sans 2 Bold"/>
                <a:sym typeface="Canva Sans 2 Bold"/>
              </a:rPr>
              <a:t>record </a:t>
            </a:r>
            <a:r>
              <a:rPr lang="en-US" sz="3500">
                <a:solidFill>
                  <a:srgbClr val="000000"/>
                </a:solidFill>
                <a:latin typeface="Canva Sans 2"/>
                <a:ea typeface="Canva Sans 2"/>
                <a:cs typeface="Canva Sans 2"/>
                <a:sym typeface="Canva Sans 2"/>
              </a:rPr>
              <a:t>of it in His Word.</a:t>
            </a:r>
          </a:p>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God expects us to learn and </a:t>
            </a:r>
            <a:r>
              <a:rPr lang="en-US" b="true" sz="3500">
                <a:solidFill>
                  <a:srgbClr val="000000"/>
                </a:solidFill>
                <a:latin typeface="Canva Sans 2 Bold"/>
                <a:ea typeface="Canva Sans 2 Bold"/>
                <a:cs typeface="Canva Sans 2 Bold"/>
                <a:sym typeface="Canva Sans 2 Bold"/>
              </a:rPr>
              <a:t>do better</a:t>
            </a:r>
            <a:r>
              <a:rPr lang="en-US" sz="3500">
                <a:solidFill>
                  <a:srgbClr val="000000"/>
                </a:solidFill>
                <a:latin typeface="Canva Sans 2"/>
                <a:ea typeface="Canva Sans 2"/>
                <a:cs typeface="Canva Sans 2"/>
                <a:sym typeface="Canva Sans 2"/>
              </a:rPr>
              <a:t> with our knowledge of history.</a:t>
            </a:r>
          </a:p>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God has a </a:t>
            </a:r>
            <a:r>
              <a:rPr lang="en-US" b="true" sz="3500">
                <a:solidFill>
                  <a:srgbClr val="000000"/>
                </a:solidFill>
                <a:latin typeface="Canva Sans 2 Bold"/>
                <a:ea typeface="Canva Sans 2 Bold"/>
                <a:cs typeface="Canva Sans 2 Bold"/>
                <a:sym typeface="Canva Sans 2 Bold"/>
              </a:rPr>
              <a:t>plan </a:t>
            </a:r>
            <a:r>
              <a:rPr lang="en-US" sz="3500">
                <a:solidFill>
                  <a:srgbClr val="000000"/>
                </a:solidFill>
                <a:latin typeface="Canva Sans 2"/>
                <a:ea typeface="Canva Sans 2"/>
                <a:cs typeface="Canva Sans 2"/>
                <a:sym typeface="Canva Sans 2"/>
              </a:rPr>
              <a:t>that He is carrying to completion, and history records the progress of that plan.</a:t>
            </a:r>
          </a:p>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God’s dealings in history show us </a:t>
            </a:r>
            <a:r>
              <a:rPr lang="en-US" b="true" sz="3500">
                <a:solidFill>
                  <a:srgbClr val="000000"/>
                </a:solidFill>
                <a:latin typeface="Canva Sans 2 Bold"/>
                <a:ea typeface="Canva Sans 2 Bold"/>
                <a:cs typeface="Canva Sans 2 Bold"/>
                <a:sym typeface="Canva Sans 2 Bold"/>
              </a:rPr>
              <a:t>what He is like</a:t>
            </a:r>
            <a:r>
              <a:rPr lang="en-US" sz="3500">
                <a:solidFill>
                  <a:srgbClr val="000000"/>
                </a:solidFill>
                <a:latin typeface="Canva Sans 2"/>
                <a:ea typeface="Canva Sans 2"/>
                <a:cs typeface="Canva Sans 2"/>
                <a:sym typeface="Canva Sans 2"/>
              </a:rPr>
              <a:t>.</a:t>
            </a:r>
          </a:p>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God holds believers </a:t>
            </a:r>
            <a:r>
              <a:rPr lang="en-US" b="true" sz="3500">
                <a:solidFill>
                  <a:srgbClr val="000000"/>
                </a:solidFill>
                <a:latin typeface="Canva Sans 2 Bold"/>
                <a:ea typeface="Canva Sans 2 Bold"/>
                <a:cs typeface="Canva Sans 2 Bold"/>
                <a:sym typeface="Canva Sans 2 Bold"/>
              </a:rPr>
              <a:t>responsible</a:t>
            </a:r>
            <a:r>
              <a:rPr lang="en-US" sz="3500">
                <a:solidFill>
                  <a:srgbClr val="000000"/>
                </a:solidFill>
                <a:latin typeface="Canva Sans 2"/>
                <a:ea typeface="Canva Sans 2"/>
                <a:cs typeface="Canva Sans 2"/>
                <a:sym typeface="Canva Sans 2"/>
              </a:rPr>
              <a:t> for aligning ourselves with His plan.</a:t>
            </a:r>
          </a:p>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God deals with individuals as well as nations, holding both </a:t>
            </a:r>
            <a:r>
              <a:rPr lang="en-US" b="true" sz="3500">
                <a:solidFill>
                  <a:srgbClr val="000000"/>
                </a:solidFill>
                <a:latin typeface="Canva Sans 2 Bold"/>
                <a:ea typeface="Canva Sans 2 Bold"/>
                <a:cs typeface="Canva Sans 2 Bold"/>
                <a:sym typeface="Canva Sans 2 Bold"/>
              </a:rPr>
              <a:t>accountable</a:t>
            </a:r>
            <a:r>
              <a:rPr lang="en-US" sz="3500">
                <a:solidFill>
                  <a:srgbClr val="000000"/>
                </a:solidFill>
                <a:latin typeface="Canva Sans 2"/>
                <a:ea typeface="Canva Sans 2"/>
                <a:cs typeface="Canva Sans 2"/>
                <a:sym typeface="Canva Sans 2"/>
              </a:rPr>
              <a:t>.</a:t>
            </a:r>
          </a:p>
          <a:p>
            <a:pPr algn="l" marL="755651" indent="-377825" lvl="1">
              <a:lnSpc>
                <a:spcPts val="4900"/>
              </a:lnSpc>
              <a:buFont typeface="Arial"/>
              <a:buChar char="•"/>
            </a:pPr>
            <a:r>
              <a:rPr lang="en-US" sz="3500">
                <a:solidFill>
                  <a:srgbClr val="000000"/>
                </a:solidFill>
                <a:latin typeface="Canva Sans 2"/>
                <a:ea typeface="Canva Sans 2"/>
                <a:cs typeface="Canva Sans 2"/>
                <a:sym typeface="Canva Sans 2"/>
              </a:rPr>
              <a:t>God frequently </a:t>
            </a:r>
            <a:r>
              <a:rPr lang="en-US" b="true" sz="3500">
                <a:solidFill>
                  <a:srgbClr val="000000"/>
                </a:solidFill>
                <a:latin typeface="Canva Sans 2 Bold"/>
                <a:ea typeface="Canva Sans 2 Bold"/>
                <a:cs typeface="Canva Sans 2 Bold"/>
                <a:sym typeface="Canva Sans 2 Bold"/>
              </a:rPr>
              <a:t>reveals</a:t>
            </a:r>
            <a:r>
              <a:rPr lang="en-US" sz="3500">
                <a:solidFill>
                  <a:srgbClr val="000000"/>
                </a:solidFill>
                <a:latin typeface="Canva Sans 2"/>
                <a:ea typeface="Canva Sans 2"/>
                <a:cs typeface="Canva Sans 2"/>
                <a:sym typeface="Canva Sans 2"/>
              </a:rPr>
              <a:t> things about past/future to His servants.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DAF--etOjSo</dc:identifier>
  <dcterms:modified xsi:type="dcterms:W3CDTF">2011-08-01T06:04:30Z</dcterms:modified>
  <cp:revision>1</cp:revision>
  <dc:title>Biblical Worldview Strategies</dc:title>
</cp:coreProperties>
</file>