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60"/>
  </p:notesMasterIdLst>
  <p:handoutMasterIdLst>
    <p:handoutMasterId r:id="rId61"/>
  </p:handoutMasterIdLst>
  <p:sldIdLst>
    <p:sldId id="256" r:id="rId2"/>
    <p:sldId id="257" r:id="rId3"/>
    <p:sldId id="270" r:id="rId4"/>
    <p:sldId id="271" r:id="rId5"/>
    <p:sldId id="272" r:id="rId6"/>
    <p:sldId id="276" r:id="rId7"/>
    <p:sldId id="273" r:id="rId8"/>
    <p:sldId id="275" r:id="rId9"/>
    <p:sldId id="258" r:id="rId10"/>
    <p:sldId id="259" r:id="rId11"/>
    <p:sldId id="260" r:id="rId12"/>
    <p:sldId id="261" r:id="rId13"/>
    <p:sldId id="262" r:id="rId14"/>
    <p:sldId id="277" r:id="rId15"/>
    <p:sldId id="279" r:id="rId16"/>
    <p:sldId id="280" r:id="rId17"/>
    <p:sldId id="281" r:id="rId18"/>
    <p:sldId id="263" r:id="rId19"/>
    <p:sldId id="282" r:id="rId20"/>
    <p:sldId id="283" r:id="rId21"/>
    <p:sldId id="284" r:id="rId22"/>
    <p:sldId id="287" r:id="rId23"/>
    <p:sldId id="288" r:id="rId24"/>
    <p:sldId id="289" r:id="rId25"/>
    <p:sldId id="285" r:id="rId26"/>
    <p:sldId id="286" r:id="rId27"/>
    <p:sldId id="290" r:id="rId28"/>
    <p:sldId id="291" r:id="rId29"/>
    <p:sldId id="294" r:id="rId30"/>
    <p:sldId id="292" r:id="rId31"/>
    <p:sldId id="293" r:id="rId32"/>
    <p:sldId id="295" r:id="rId33"/>
    <p:sldId id="296" r:id="rId34"/>
    <p:sldId id="264" r:id="rId35"/>
    <p:sldId id="267" r:id="rId36"/>
    <p:sldId id="265" r:id="rId37"/>
    <p:sldId id="266" r:id="rId38"/>
    <p:sldId id="268" r:id="rId39"/>
    <p:sldId id="269" r:id="rId40"/>
    <p:sldId id="297" r:id="rId41"/>
    <p:sldId id="299" r:id="rId42"/>
    <p:sldId id="300" r:id="rId43"/>
    <p:sldId id="301" r:id="rId44"/>
    <p:sldId id="302" r:id="rId45"/>
    <p:sldId id="303" r:id="rId46"/>
    <p:sldId id="304" r:id="rId47"/>
    <p:sldId id="306" r:id="rId48"/>
    <p:sldId id="305" r:id="rId49"/>
    <p:sldId id="307" r:id="rId50"/>
    <p:sldId id="309" r:id="rId51"/>
    <p:sldId id="312" r:id="rId52"/>
    <p:sldId id="313" r:id="rId53"/>
    <p:sldId id="310" r:id="rId54"/>
    <p:sldId id="311" r:id="rId55"/>
    <p:sldId id="316" r:id="rId56"/>
    <p:sldId id="317" r:id="rId57"/>
    <p:sldId id="318" r:id="rId58"/>
    <p:sldId id="319" r:id="rId59"/>
  </p:sldIdLst>
  <p:sldSz cx="9144000" cy="6858000" type="overhead"/>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 charset="0"/>
        <a:ea typeface="+mn-ea"/>
        <a:cs typeface="+mn-cs"/>
      </a:defRPr>
    </a:lvl1pPr>
    <a:lvl2pPr marL="457200" algn="ctr" rtl="0" fontAlgn="base">
      <a:spcBef>
        <a:spcPct val="0"/>
      </a:spcBef>
      <a:spcAft>
        <a:spcPct val="0"/>
      </a:spcAft>
      <a:defRPr sz="2400" kern="1200">
        <a:solidFill>
          <a:schemeClr val="tx1"/>
        </a:solidFill>
        <a:latin typeface="Times New Roman" pitchFamily="-1" charset="0"/>
        <a:ea typeface="+mn-ea"/>
        <a:cs typeface="+mn-cs"/>
      </a:defRPr>
    </a:lvl2pPr>
    <a:lvl3pPr marL="914400" algn="ctr" rtl="0" fontAlgn="base">
      <a:spcBef>
        <a:spcPct val="0"/>
      </a:spcBef>
      <a:spcAft>
        <a:spcPct val="0"/>
      </a:spcAft>
      <a:defRPr sz="2400" kern="1200">
        <a:solidFill>
          <a:schemeClr val="tx1"/>
        </a:solidFill>
        <a:latin typeface="Times New Roman" pitchFamily="-1" charset="0"/>
        <a:ea typeface="+mn-ea"/>
        <a:cs typeface="+mn-cs"/>
      </a:defRPr>
    </a:lvl3pPr>
    <a:lvl4pPr marL="1371600" algn="ctr" rtl="0" fontAlgn="base">
      <a:spcBef>
        <a:spcPct val="0"/>
      </a:spcBef>
      <a:spcAft>
        <a:spcPct val="0"/>
      </a:spcAft>
      <a:defRPr sz="2400" kern="1200">
        <a:solidFill>
          <a:schemeClr val="tx1"/>
        </a:solidFill>
        <a:latin typeface="Times New Roman" pitchFamily="-1" charset="0"/>
        <a:ea typeface="+mn-ea"/>
        <a:cs typeface="+mn-cs"/>
      </a:defRPr>
    </a:lvl4pPr>
    <a:lvl5pPr marL="1828800" algn="ctr" rtl="0" fontAlgn="base">
      <a:spcBef>
        <a:spcPct val="0"/>
      </a:spcBef>
      <a:spcAft>
        <a:spcPct val="0"/>
      </a:spcAft>
      <a:defRPr sz="2400" kern="1200">
        <a:solidFill>
          <a:schemeClr val="tx1"/>
        </a:solidFill>
        <a:latin typeface="Times New Roman" pitchFamily="-1" charset="0"/>
        <a:ea typeface="+mn-ea"/>
        <a:cs typeface="+mn-cs"/>
      </a:defRPr>
    </a:lvl5pPr>
    <a:lvl6pPr marL="2286000" algn="l" defTabSz="457200" rtl="0" eaLnBrk="1" latinLnBrk="0" hangingPunct="1">
      <a:defRPr sz="2400" kern="1200">
        <a:solidFill>
          <a:schemeClr val="tx1"/>
        </a:solidFill>
        <a:latin typeface="Times New Roman" pitchFamily="-1" charset="0"/>
        <a:ea typeface="+mn-ea"/>
        <a:cs typeface="+mn-cs"/>
      </a:defRPr>
    </a:lvl6pPr>
    <a:lvl7pPr marL="2743200" algn="l" defTabSz="457200" rtl="0" eaLnBrk="1" latinLnBrk="0" hangingPunct="1">
      <a:defRPr sz="2400" kern="1200">
        <a:solidFill>
          <a:schemeClr val="tx1"/>
        </a:solidFill>
        <a:latin typeface="Times New Roman" pitchFamily="-1" charset="0"/>
        <a:ea typeface="+mn-ea"/>
        <a:cs typeface="+mn-cs"/>
      </a:defRPr>
    </a:lvl7pPr>
    <a:lvl8pPr marL="3200400" algn="l" defTabSz="457200" rtl="0" eaLnBrk="1" latinLnBrk="0" hangingPunct="1">
      <a:defRPr sz="2400" kern="1200">
        <a:solidFill>
          <a:schemeClr val="tx1"/>
        </a:solidFill>
        <a:latin typeface="Times New Roman" pitchFamily="-1" charset="0"/>
        <a:ea typeface="+mn-ea"/>
        <a:cs typeface="+mn-cs"/>
      </a:defRPr>
    </a:lvl8pPr>
    <a:lvl9pPr marL="3657600" algn="l" defTabSz="457200" rtl="0" eaLnBrk="1" latinLnBrk="0" hangingPunct="1">
      <a:defRPr sz="24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86" autoAdjust="0"/>
    <p:restoredTop sz="90929"/>
  </p:normalViewPr>
  <p:slideViewPr>
    <p:cSldViewPr>
      <p:cViewPr varScale="1">
        <p:scale>
          <a:sx n="72" d="100"/>
          <a:sy n="72" d="100"/>
        </p:scale>
        <p:origin x="-120" y="-5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E1A9C71-1C53-AE46-A476-BC16C53D0DC4}" type="slidenum">
              <a:rPr lang="en-US"/>
              <a:pPr/>
              <a:t>‹#›</a:t>
            </a:fld>
            <a:endParaRPr lang="en-US"/>
          </a:p>
        </p:txBody>
      </p:sp>
    </p:spTree>
    <p:extLst>
      <p:ext uri="{BB962C8B-B14F-4D97-AF65-F5344CB8AC3E}">
        <p14:creationId xmlns:p14="http://schemas.microsoft.com/office/powerpoint/2010/main" val="708304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83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83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83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04E8BB-EC42-5F4E-A49B-D9756E1AA107}" type="slidenum">
              <a:rPr lang="en-US"/>
              <a:pPr/>
              <a:t>‹#›</a:t>
            </a:fld>
            <a:endParaRPr lang="en-US"/>
          </a:p>
        </p:txBody>
      </p:sp>
    </p:spTree>
    <p:extLst>
      <p:ext uri="{BB962C8B-B14F-4D97-AF65-F5344CB8AC3E}">
        <p14:creationId xmlns:p14="http://schemas.microsoft.com/office/powerpoint/2010/main" val="21312092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itchFamily="-1" charset="0"/>
        <a:ea typeface="+mn-ea"/>
        <a:cs typeface="+mn-cs"/>
      </a:defRPr>
    </a:lvl1pPr>
    <a:lvl2pPr marL="457200" algn="l" rtl="0" fontAlgn="base">
      <a:spcBef>
        <a:spcPct val="30000"/>
      </a:spcBef>
      <a:spcAft>
        <a:spcPct val="0"/>
      </a:spcAft>
      <a:defRPr kumimoji="1" sz="1200" kern="1200">
        <a:solidFill>
          <a:schemeClr val="tx1"/>
        </a:solidFill>
        <a:latin typeface="Arial" pitchFamily="-1" charset="0"/>
        <a:ea typeface="ＭＳ Ｐゴシック" pitchFamily="-1" charset="-128"/>
        <a:cs typeface="+mn-cs"/>
      </a:defRPr>
    </a:lvl2pPr>
    <a:lvl3pPr marL="914400" algn="l" rtl="0" fontAlgn="base">
      <a:spcBef>
        <a:spcPct val="30000"/>
      </a:spcBef>
      <a:spcAft>
        <a:spcPct val="0"/>
      </a:spcAft>
      <a:defRPr kumimoji="1" sz="1200" kern="1200">
        <a:solidFill>
          <a:schemeClr val="tx1"/>
        </a:solidFill>
        <a:latin typeface="Arial" pitchFamily="-1" charset="0"/>
        <a:ea typeface="ＭＳ Ｐゴシック" pitchFamily="-1" charset="-128"/>
        <a:cs typeface="+mn-cs"/>
      </a:defRPr>
    </a:lvl3pPr>
    <a:lvl4pPr marL="1371600" algn="l" rtl="0" fontAlgn="base">
      <a:spcBef>
        <a:spcPct val="30000"/>
      </a:spcBef>
      <a:spcAft>
        <a:spcPct val="0"/>
      </a:spcAft>
      <a:defRPr kumimoji="1" sz="1200" kern="1200">
        <a:solidFill>
          <a:schemeClr val="tx1"/>
        </a:solidFill>
        <a:latin typeface="Arial" pitchFamily="-1" charset="0"/>
        <a:ea typeface="ＭＳ Ｐゴシック" pitchFamily="-1" charset="-128"/>
        <a:cs typeface="+mn-cs"/>
      </a:defRPr>
    </a:lvl4pPr>
    <a:lvl5pPr marL="1828800" algn="l" rtl="0" fontAlgn="base">
      <a:spcBef>
        <a:spcPct val="30000"/>
      </a:spcBef>
      <a:spcAft>
        <a:spcPct val="0"/>
      </a:spcAft>
      <a:defRPr kumimoji="1" sz="1200" kern="1200">
        <a:solidFill>
          <a:schemeClr val="tx1"/>
        </a:solidFill>
        <a:latin typeface="Arial"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prstTxWarp prst="textNoShape">
              <a:avLst/>
            </a:prstTxWarp>
          </a:bodyPr>
          <a:lstStyle/>
          <a:p>
            <a:endParaRPr kumimoji="1" lang="en-US"/>
          </a:p>
        </p:txBody>
      </p:sp>
      <p:sp>
        <p:nvSpPr>
          <p:cNvPr id="819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prstTxWarp prst="textNoShape">
              <a:avLst/>
            </a:prstTxWarp>
          </a:bodyPr>
          <a:lstStyle/>
          <a:p>
            <a:endParaRPr kumimoji="1" lang="en-US"/>
          </a:p>
        </p:txBody>
      </p:sp>
      <p:sp>
        <p:nvSpPr>
          <p:cNvPr id="8197" name="Rectangle 5"/>
          <p:cNvSpPr>
            <a:spLocks noGrp="1" noChangeArrowheads="1"/>
          </p:cNvSpPr>
          <p:nvPr>
            <p:ph type="subTitle" idx="1"/>
          </p:nvPr>
        </p:nvSpPr>
        <p:spPr>
          <a:xfrm>
            <a:off x="4673600" y="2927350"/>
            <a:ext cx="3657600" cy="1822450"/>
          </a:xfrm>
        </p:spPr>
        <p:txBody>
          <a:bodyPr anchor="b"/>
          <a:lstStyle>
            <a:lvl1pPr marL="0" indent="0">
              <a:buFont typeface="Wingdings" pitchFamily="-1" charset="2"/>
              <a:buNone/>
              <a:defRPr>
                <a:solidFill>
                  <a:schemeClr val="tx2"/>
                </a:solidFill>
              </a:defRPr>
            </a:lvl1pPr>
          </a:lstStyle>
          <a:p>
            <a:r>
              <a:rPr lang="en-US"/>
              <a:t>Click to edit Master subtitle style</a:t>
            </a:r>
          </a:p>
        </p:txBody>
      </p:sp>
      <p:grpSp>
        <p:nvGrpSpPr>
          <p:cNvPr id="8210" name="Group 18"/>
          <p:cNvGrpSpPr>
            <a:grpSpLocks/>
          </p:cNvGrpSpPr>
          <p:nvPr/>
        </p:nvGrpSpPr>
        <p:grpSpPr bwMode="auto">
          <a:xfrm>
            <a:off x="3632200" y="4889500"/>
            <a:ext cx="4876800" cy="319088"/>
            <a:chOff x="2288" y="3080"/>
            <a:chExt cx="3072" cy="201"/>
          </a:xfrm>
        </p:grpSpPr>
        <p:sp>
          <p:nvSpPr>
            <p:cNvPr id="8204" name="AutoShape 12"/>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prstTxWarp prst="textNoShape">
                <a:avLst/>
              </a:prstTxWarp>
            </a:bodyPr>
            <a:lstStyle/>
            <a:p>
              <a:endParaRPr lang="en-US"/>
            </a:p>
          </p:txBody>
        </p:sp>
        <p:sp>
          <p:nvSpPr>
            <p:cNvPr id="8205" name="AutoShape 13"/>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prstTxWarp prst="textNoShape">
                <a:avLst/>
              </a:prstTxWarp>
            </a:bodyPr>
            <a:lstStyle/>
            <a:p>
              <a:endParaRPr lang="en-US"/>
            </a:p>
          </p:txBody>
        </p:sp>
      </p:grpSp>
      <p:sp>
        <p:nvSpPr>
          <p:cNvPr id="8206" name="Rectangle 14"/>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p>
        </p:txBody>
      </p:sp>
      <p:sp>
        <p:nvSpPr>
          <p:cNvPr id="8207" name="Rectangle 15"/>
          <p:cNvSpPr>
            <a:spLocks noGrp="1" noChangeArrowheads="1"/>
          </p:cNvSpPr>
          <p:nvPr>
            <p:ph type="ftr" sz="quarter" idx="3"/>
          </p:nvPr>
        </p:nvSpPr>
        <p:spPr>
          <a:xfrm>
            <a:off x="5195888" y="6553200"/>
            <a:ext cx="3279775" cy="304800"/>
          </a:xfrm>
        </p:spPr>
        <p:txBody>
          <a:bodyPr/>
          <a:lstStyle>
            <a:lvl1pPr algn="r">
              <a:defRPr/>
            </a:lvl1pPr>
          </a:lstStyle>
          <a:p>
            <a:endParaRPr lang="en-US"/>
          </a:p>
        </p:txBody>
      </p:sp>
      <p:sp>
        <p:nvSpPr>
          <p:cNvPr id="8209" name="Rectangle 17"/>
          <p:cNvSpPr>
            <a:spLocks noGrp="1" noChangeArrowheads="1"/>
          </p:cNvSpPr>
          <p:nvPr>
            <p:ph type="sldNum" sz="quarter" idx="4"/>
          </p:nvPr>
        </p:nvSpPr>
        <p:spPr>
          <a:xfrm>
            <a:off x="9525" y="6359525"/>
            <a:ext cx="587375" cy="488950"/>
          </a:xfrm>
        </p:spPr>
        <p:txBody>
          <a:bodyPr anchorCtr="0"/>
          <a:lstStyle>
            <a:lvl1pPr>
              <a:defRPr/>
            </a:lvl1pPr>
          </a:lstStyle>
          <a:p>
            <a:fld id="{D47B965E-718C-2143-A08B-E26867F3E368}" type="slidenum">
              <a:rPr lang="en-US"/>
              <a:pPr/>
              <a:t>‹#›</a:t>
            </a:fld>
            <a:endParaRPr lang="en-US"/>
          </a:p>
        </p:txBody>
      </p:sp>
      <p:sp>
        <p:nvSpPr>
          <p:cNvPr id="8211" name="Rectangle 19"/>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A788739-80F8-A043-A6E8-D654DC0AC0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F6371B5-2D71-A24B-B73E-4125E5F2169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2362200"/>
            <a:ext cx="8001000" cy="3733800"/>
          </a:xfrm>
        </p:spPr>
        <p:txBody>
          <a:bodyPr/>
          <a:lstStyle/>
          <a:p>
            <a:endParaRPr lang="en-US"/>
          </a:p>
        </p:txBody>
      </p:sp>
      <p:sp>
        <p:nvSpPr>
          <p:cNvPr id="4" name="Date Placeholder 3"/>
          <p:cNvSpPr>
            <a:spLocks noGrp="1"/>
          </p:cNvSpPr>
          <p:nvPr>
            <p:ph type="dt" sz="half" idx="10"/>
          </p:nvPr>
        </p:nvSpPr>
        <p:spPr>
          <a:xfrm>
            <a:off x="7010400" y="6553200"/>
            <a:ext cx="1905000" cy="304800"/>
          </a:xfrm>
        </p:spPr>
        <p:txBody>
          <a:bodyPr/>
          <a:lstStyle>
            <a:lvl1pPr>
              <a:defRPr/>
            </a:lvl1pPr>
          </a:lstStyle>
          <a:p>
            <a:endParaRPr lang="en-US"/>
          </a:p>
        </p:txBody>
      </p:sp>
      <p:sp>
        <p:nvSpPr>
          <p:cNvPr id="5" name="Footer Placeholder 4"/>
          <p:cNvSpPr>
            <a:spLocks noGrp="1"/>
          </p:cNvSpPr>
          <p:nvPr>
            <p:ph type="ftr" sz="quarter" idx="11"/>
          </p:nvPr>
        </p:nvSpPr>
        <p:spPr>
          <a:xfrm>
            <a:off x="2936875" y="6529388"/>
            <a:ext cx="2895600" cy="304800"/>
          </a:xfrm>
        </p:spPr>
        <p:txBody>
          <a:bodyPr/>
          <a:lstStyle>
            <a:lvl1pPr>
              <a:defRPr/>
            </a:lvl1pPr>
          </a:lstStyle>
          <a:p>
            <a:endParaRPr lang="en-US"/>
          </a:p>
        </p:txBody>
      </p:sp>
      <p:sp>
        <p:nvSpPr>
          <p:cNvPr id="6" name="Slide Number Placeholder 5"/>
          <p:cNvSpPr>
            <a:spLocks noGrp="1"/>
          </p:cNvSpPr>
          <p:nvPr>
            <p:ph type="sldNum" sz="quarter" idx="12"/>
          </p:nvPr>
        </p:nvSpPr>
        <p:spPr>
          <a:xfrm>
            <a:off x="84138" y="6343650"/>
            <a:ext cx="587375" cy="488950"/>
          </a:xfrm>
        </p:spPr>
        <p:txBody>
          <a:bodyPr/>
          <a:lstStyle>
            <a:lvl1pPr>
              <a:defRPr smtClean="0"/>
            </a:lvl1pPr>
          </a:lstStyle>
          <a:p>
            <a:fld id="{EA959393-BF72-564F-8382-0B10A1CD22D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914400" y="2362200"/>
            <a:ext cx="3924300" cy="3733800"/>
          </a:xfrm>
        </p:spPr>
        <p:txBody>
          <a:bodyPr/>
          <a:lstStyle/>
          <a:p>
            <a:endParaRPr lang="en-US"/>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010400" y="6553200"/>
            <a:ext cx="1905000" cy="304800"/>
          </a:xfrm>
        </p:spPr>
        <p:txBody>
          <a:bodyPr/>
          <a:lstStyle>
            <a:lvl1pPr>
              <a:defRPr/>
            </a:lvl1pPr>
          </a:lstStyle>
          <a:p>
            <a:endParaRPr lang="en-US"/>
          </a:p>
        </p:txBody>
      </p:sp>
      <p:sp>
        <p:nvSpPr>
          <p:cNvPr id="6" name="Footer Placeholder 5"/>
          <p:cNvSpPr>
            <a:spLocks noGrp="1"/>
          </p:cNvSpPr>
          <p:nvPr>
            <p:ph type="ftr" sz="quarter" idx="11"/>
          </p:nvPr>
        </p:nvSpPr>
        <p:spPr>
          <a:xfrm>
            <a:off x="2936875" y="6529388"/>
            <a:ext cx="2895600" cy="304800"/>
          </a:xfrm>
        </p:spPr>
        <p:txBody>
          <a:bodyPr/>
          <a:lstStyle>
            <a:lvl1pPr>
              <a:defRPr/>
            </a:lvl1pPr>
          </a:lstStyle>
          <a:p>
            <a:endParaRPr lang="en-US"/>
          </a:p>
        </p:txBody>
      </p:sp>
      <p:sp>
        <p:nvSpPr>
          <p:cNvPr id="7" name="Slide Number Placeholder 6"/>
          <p:cNvSpPr>
            <a:spLocks noGrp="1"/>
          </p:cNvSpPr>
          <p:nvPr>
            <p:ph type="sldNum" sz="quarter" idx="12"/>
          </p:nvPr>
        </p:nvSpPr>
        <p:spPr>
          <a:xfrm>
            <a:off x="84138" y="6343650"/>
            <a:ext cx="587375" cy="488950"/>
          </a:xfrm>
        </p:spPr>
        <p:txBody>
          <a:bodyPr/>
          <a:lstStyle>
            <a:lvl1pPr>
              <a:defRPr smtClean="0"/>
            </a:lvl1pPr>
          </a:lstStyle>
          <a:p>
            <a:fld id="{588C030B-568D-0B4C-929F-5F7F63CC534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91100" y="2362200"/>
            <a:ext cx="3924300" cy="3733800"/>
          </a:xfrm>
        </p:spPr>
        <p:txBody>
          <a:bodyPr/>
          <a:lstStyle/>
          <a:p>
            <a:endParaRPr lang="en-US"/>
          </a:p>
        </p:txBody>
      </p:sp>
      <p:sp>
        <p:nvSpPr>
          <p:cNvPr id="5" name="Date Placeholder 4"/>
          <p:cNvSpPr>
            <a:spLocks noGrp="1"/>
          </p:cNvSpPr>
          <p:nvPr>
            <p:ph type="dt" sz="half" idx="10"/>
          </p:nvPr>
        </p:nvSpPr>
        <p:spPr>
          <a:xfrm>
            <a:off x="7010400" y="6553200"/>
            <a:ext cx="1905000" cy="304800"/>
          </a:xfrm>
        </p:spPr>
        <p:txBody>
          <a:bodyPr/>
          <a:lstStyle>
            <a:lvl1pPr>
              <a:defRPr/>
            </a:lvl1pPr>
          </a:lstStyle>
          <a:p>
            <a:endParaRPr lang="en-US"/>
          </a:p>
        </p:txBody>
      </p:sp>
      <p:sp>
        <p:nvSpPr>
          <p:cNvPr id="6" name="Footer Placeholder 5"/>
          <p:cNvSpPr>
            <a:spLocks noGrp="1"/>
          </p:cNvSpPr>
          <p:nvPr>
            <p:ph type="ftr" sz="quarter" idx="11"/>
          </p:nvPr>
        </p:nvSpPr>
        <p:spPr>
          <a:xfrm>
            <a:off x="2936875" y="6529388"/>
            <a:ext cx="2895600" cy="304800"/>
          </a:xfrm>
        </p:spPr>
        <p:txBody>
          <a:bodyPr/>
          <a:lstStyle>
            <a:lvl1pPr>
              <a:defRPr/>
            </a:lvl1pPr>
          </a:lstStyle>
          <a:p>
            <a:endParaRPr lang="en-US"/>
          </a:p>
        </p:txBody>
      </p:sp>
      <p:sp>
        <p:nvSpPr>
          <p:cNvPr id="7" name="Slide Number Placeholder 6"/>
          <p:cNvSpPr>
            <a:spLocks noGrp="1"/>
          </p:cNvSpPr>
          <p:nvPr>
            <p:ph type="sldNum" sz="quarter" idx="12"/>
          </p:nvPr>
        </p:nvSpPr>
        <p:spPr>
          <a:xfrm>
            <a:off x="84138" y="6343650"/>
            <a:ext cx="587375" cy="488950"/>
          </a:xfrm>
        </p:spPr>
        <p:txBody>
          <a:bodyPr/>
          <a:lstStyle>
            <a:lvl1pPr>
              <a:defRPr smtClean="0"/>
            </a:lvl1pPr>
          </a:lstStyle>
          <a:p>
            <a:fld id="{90270859-3F30-2049-B3DD-E9090BC4FEF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73816B1-BD17-684B-A1AD-11E3DF3448D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73C0A9C-7B81-E94A-8F90-BB33CD70BDD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9CC6058-693D-114F-8CDB-CC3B296E0D3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8C862328-88EA-8049-A82D-200E9BFC376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297965AE-3941-4943-9C0E-B023C5EEA95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8F08A0B4-8B37-4543-85A3-15515F9AFD8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CA25B4AB-D5E1-B44D-A52A-606D3F18880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C0BC17D-0595-8344-BED2-9D71A061F41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6" name="Group 22"/>
          <p:cNvGrpSpPr>
            <a:grpSpLocks/>
          </p:cNvGrpSpPr>
          <p:nvPr/>
        </p:nvGrpSpPr>
        <p:grpSpPr bwMode="auto">
          <a:xfrm>
            <a:off x="0" y="0"/>
            <a:ext cx="3200400" cy="6858000"/>
            <a:chOff x="0" y="0"/>
            <a:chExt cx="2016" cy="4320"/>
          </a:xfrm>
        </p:grpSpPr>
        <p:sp>
          <p:nvSpPr>
            <p:cNvPr id="1027"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1028"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grpSp>
      <p:sp>
        <p:nvSpPr>
          <p:cNvPr id="1029"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prstTxWarp prst="textNoShape">
              <a:avLst/>
            </a:prstTxWarp>
          </a:bodyPr>
          <a:lstStyle/>
          <a:p>
            <a:endParaRPr kumimoji="1" lang="en-US"/>
          </a:p>
        </p:txBody>
      </p:sp>
      <p:sp>
        <p:nvSpPr>
          <p:cNvPr id="1031" name="Rectangle 7"/>
          <p:cNvSpPr>
            <a:spLocks noGrp="1" noChangeArrowheads="1"/>
          </p:cNvSpPr>
          <p:nvPr>
            <p:ph type="title"/>
          </p:nvPr>
        </p:nvSpPr>
        <p:spPr bwMode="auto">
          <a:xfrm>
            <a:off x="914400" y="762000"/>
            <a:ext cx="80010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2" name="Rectangle 8"/>
          <p:cNvSpPr>
            <a:spLocks noGrp="1" noChangeArrowheads="1"/>
          </p:cNvSpPr>
          <p:nvPr>
            <p:ph type="body" idx="1"/>
          </p:nvPr>
        </p:nvSpPr>
        <p:spPr bwMode="auto">
          <a:xfrm>
            <a:off x="914400" y="2362200"/>
            <a:ext cx="80010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7" name="Rectangle 13"/>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endParaRPr lang="en-US"/>
          </a:p>
        </p:txBody>
      </p:sp>
      <p:sp>
        <p:nvSpPr>
          <p:cNvPr id="1038" name="Rectangle 14"/>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1400">
                <a:latin typeface="+mn-lt"/>
              </a:defRPr>
            </a:lvl1pPr>
          </a:lstStyle>
          <a:p>
            <a:endParaRPr lang="en-US"/>
          </a:p>
        </p:txBody>
      </p:sp>
      <p:sp>
        <p:nvSpPr>
          <p:cNvPr id="1039" name="Rectangle 15"/>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lgn="l">
              <a:defRPr sz="2600" b="1">
                <a:solidFill>
                  <a:schemeClr val="bg1"/>
                </a:solidFill>
                <a:latin typeface="+mn-lt"/>
              </a:defRPr>
            </a:lvl1pPr>
          </a:lstStyle>
          <a:p>
            <a:fld id="{742CAA32-B2A9-FF4D-9B1E-C7D854292F08}" type="slidenum">
              <a:rPr lang="en-US"/>
              <a:pPr/>
              <a:t>‹#›</a:t>
            </a:fld>
            <a:endParaRPr lang="en-US"/>
          </a:p>
        </p:txBody>
      </p:sp>
      <p:grpSp>
        <p:nvGrpSpPr>
          <p:cNvPr id="1045" name="Group 21"/>
          <p:cNvGrpSpPr>
            <a:grpSpLocks/>
          </p:cNvGrpSpPr>
          <p:nvPr/>
        </p:nvGrpSpPr>
        <p:grpSpPr bwMode="auto">
          <a:xfrm>
            <a:off x="228600" y="1981200"/>
            <a:ext cx="7391400" cy="319088"/>
            <a:chOff x="144" y="1248"/>
            <a:chExt cx="4656" cy="201"/>
          </a:xfrm>
        </p:grpSpPr>
        <p:sp>
          <p:nvSpPr>
            <p:cNvPr id="1036"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prstTxWarp prst="textNoShape">
                <a:avLst/>
              </a:prstTxWarp>
            </a:bodyPr>
            <a:lstStyle/>
            <a:p>
              <a:endParaRPr lang="en-US"/>
            </a:p>
          </p:txBody>
        </p:sp>
        <p:sp>
          <p:nvSpPr>
            <p:cNvPr id="1044" name="AutoShape 20"/>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prstTxWarp prst="textNoShape">
                <a:avLst/>
              </a:prstTxWarp>
            </a:bodyPr>
            <a:lstStyle/>
            <a:p>
              <a:endParaRPr lang="en-US"/>
            </a:p>
          </p:txBody>
        </p:sp>
      </p:gr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Lst>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itchFamily="-1" charset="0"/>
        </a:defRPr>
      </a:lvl2pPr>
      <a:lvl3pPr algn="l" rtl="0" fontAlgn="base">
        <a:lnSpc>
          <a:spcPct val="90000"/>
        </a:lnSpc>
        <a:spcBef>
          <a:spcPct val="0"/>
        </a:spcBef>
        <a:spcAft>
          <a:spcPct val="0"/>
        </a:spcAft>
        <a:defRPr sz="3600" b="1">
          <a:solidFill>
            <a:schemeClr val="tx2"/>
          </a:solidFill>
          <a:latin typeface="Arial" pitchFamily="-1" charset="0"/>
        </a:defRPr>
      </a:lvl3pPr>
      <a:lvl4pPr algn="l" rtl="0" fontAlgn="base">
        <a:lnSpc>
          <a:spcPct val="90000"/>
        </a:lnSpc>
        <a:spcBef>
          <a:spcPct val="0"/>
        </a:spcBef>
        <a:spcAft>
          <a:spcPct val="0"/>
        </a:spcAft>
        <a:defRPr sz="3600" b="1">
          <a:solidFill>
            <a:schemeClr val="tx2"/>
          </a:solidFill>
          <a:latin typeface="Arial" pitchFamily="-1" charset="0"/>
        </a:defRPr>
      </a:lvl4pPr>
      <a:lvl5pPr algn="l" rtl="0" fontAlgn="base">
        <a:lnSpc>
          <a:spcPct val="90000"/>
        </a:lnSpc>
        <a:spcBef>
          <a:spcPct val="0"/>
        </a:spcBef>
        <a:spcAft>
          <a:spcPct val="0"/>
        </a:spcAft>
        <a:defRPr sz="3600" b="1">
          <a:solidFill>
            <a:schemeClr val="tx2"/>
          </a:solidFill>
          <a:latin typeface="Arial" pitchFamily="-1" charset="0"/>
        </a:defRPr>
      </a:lvl5pPr>
      <a:lvl6pPr marL="457200" algn="l" rtl="0" fontAlgn="base">
        <a:lnSpc>
          <a:spcPct val="90000"/>
        </a:lnSpc>
        <a:spcBef>
          <a:spcPct val="0"/>
        </a:spcBef>
        <a:spcAft>
          <a:spcPct val="0"/>
        </a:spcAft>
        <a:defRPr sz="3600" b="1">
          <a:solidFill>
            <a:schemeClr val="tx2"/>
          </a:solidFill>
          <a:latin typeface="Arial" pitchFamily="-1" charset="0"/>
        </a:defRPr>
      </a:lvl6pPr>
      <a:lvl7pPr marL="914400" algn="l" rtl="0" fontAlgn="base">
        <a:lnSpc>
          <a:spcPct val="90000"/>
        </a:lnSpc>
        <a:spcBef>
          <a:spcPct val="0"/>
        </a:spcBef>
        <a:spcAft>
          <a:spcPct val="0"/>
        </a:spcAft>
        <a:defRPr sz="3600" b="1">
          <a:solidFill>
            <a:schemeClr val="tx2"/>
          </a:solidFill>
          <a:latin typeface="Arial" pitchFamily="-1" charset="0"/>
        </a:defRPr>
      </a:lvl7pPr>
      <a:lvl8pPr marL="1371600" algn="l" rtl="0" fontAlgn="base">
        <a:lnSpc>
          <a:spcPct val="90000"/>
        </a:lnSpc>
        <a:spcBef>
          <a:spcPct val="0"/>
        </a:spcBef>
        <a:spcAft>
          <a:spcPct val="0"/>
        </a:spcAft>
        <a:defRPr sz="3600" b="1">
          <a:solidFill>
            <a:schemeClr val="tx2"/>
          </a:solidFill>
          <a:latin typeface="Arial" pitchFamily="-1" charset="0"/>
        </a:defRPr>
      </a:lvl8pPr>
      <a:lvl9pPr marL="1828800" algn="l" rtl="0" fontAlgn="base">
        <a:lnSpc>
          <a:spcPct val="90000"/>
        </a:lnSpc>
        <a:spcBef>
          <a:spcPct val="0"/>
        </a:spcBef>
        <a:spcAft>
          <a:spcPct val="0"/>
        </a:spcAft>
        <a:defRPr sz="3600" b="1">
          <a:solidFill>
            <a:schemeClr val="tx2"/>
          </a:solidFill>
          <a:latin typeface="Arial" pitchFamily="-1" charset="0"/>
        </a:defRPr>
      </a:lvl9pPr>
    </p:titleStyle>
    <p:bodyStyle>
      <a:lvl1pPr marL="342900" indent="-342900" algn="l" rtl="0" fontAlgn="base">
        <a:spcBef>
          <a:spcPct val="20000"/>
        </a:spcBef>
        <a:spcAft>
          <a:spcPct val="0"/>
        </a:spcAft>
        <a:buClr>
          <a:schemeClr val="tx1"/>
        </a:buClr>
        <a:buSzPct val="75000"/>
        <a:buFont typeface="Wingdings" pitchFamily="-1"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ea typeface="ＭＳ Ｐゴシック" pitchFamily="-1" charset="-128"/>
        </a:defRPr>
      </a:lvl2pPr>
      <a:lvl3pPr marL="1143000" indent="-228600" algn="l" rtl="0" fontAlgn="base">
        <a:spcBef>
          <a:spcPct val="20000"/>
        </a:spcBef>
        <a:spcAft>
          <a:spcPct val="0"/>
        </a:spcAft>
        <a:buClr>
          <a:schemeClr val="tx1"/>
        </a:buClr>
        <a:buSzPct val="75000"/>
        <a:buFont typeface="Wingdings" pitchFamily="-1" charset="2"/>
        <a:buChar char="l"/>
        <a:defRPr sz="2000">
          <a:solidFill>
            <a:schemeClr val="tx1"/>
          </a:solidFill>
          <a:latin typeface="+mn-lt"/>
          <a:ea typeface="ＭＳ Ｐゴシック" pitchFamily="-1" charset="-128"/>
        </a:defRPr>
      </a:lvl3pPr>
      <a:lvl4pPr marL="1600200" indent="-228600" algn="l" rtl="0" fontAlgn="base">
        <a:spcBef>
          <a:spcPct val="20000"/>
        </a:spcBef>
        <a:spcAft>
          <a:spcPct val="0"/>
        </a:spcAft>
        <a:buClr>
          <a:schemeClr val="tx1"/>
        </a:buClr>
        <a:buSzPct val="80000"/>
        <a:buChar char="–"/>
        <a:defRPr>
          <a:solidFill>
            <a:schemeClr val="tx1"/>
          </a:solidFill>
          <a:latin typeface="+mn-lt"/>
          <a:ea typeface="ＭＳ Ｐゴシック" pitchFamily="-1" charset="-128"/>
        </a:defRPr>
      </a:lvl4pPr>
      <a:lvl5pPr marL="2057400" indent="-228600" algn="l" rtl="0" fontAlgn="base">
        <a:spcBef>
          <a:spcPct val="20000"/>
        </a:spcBef>
        <a:spcAft>
          <a:spcPct val="0"/>
        </a:spcAft>
        <a:buClr>
          <a:schemeClr val="tx1"/>
        </a:buClr>
        <a:buSzPct val="65000"/>
        <a:buFont typeface="Wingdings" pitchFamily="-1" charset="2"/>
        <a:buChar char="l"/>
        <a:defRPr>
          <a:solidFill>
            <a:schemeClr val="tx1"/>
          </a:solidFill>
          <a:latin typeface="+mn-lt"/>
          <a:ea typeface="ＭＳ Ｐゴシック" pitchFamily="-1" charset="-128"/>
        </a:defRPr>
      </a:lvl5pPr>
      <a:lvl6pPr marL="2514600" indent="-228600" algn="l" rtl="0" fontAlgn="base">
        <a:spcBef>
          <a:spcPct val="20000"/>
        </a:spcBef>
        <a:spcAft>
          <a:spcPct val="0"/>
        </a:spcAft>
        <a:buClr>
          <a:schemeClr val="tx1"/>
        </a:buClr>
        <a:buSzPct val="65000"/>
        <a:buFont typeface="Wingdings" pitchFamily="-1" charset="2"/>
        <a:buChar char="l"/>
        <a:defRPr>
          <a:solidFill>
            <a:schemeClr val="tx1"/>
          </a:solidFill>
          <a:latin typeface="+mn-lt"/>
          <a:ea typeface="ＭＳ Ｐゴシック" pitchFamily="-1" charset="-128"/>
        </a:defRPr>
      </a:lvl6pPr>
      <a:lvl7pPr marL="2971800" indent="-228600" algn="l" rtl="0" fontAlgn="base">
        <a:spcBef>
          <a:spcPct val="20000"/>
        </a:spcBef>
        <a:spcAft>
          <a:spcPct val="0"/>
        </a:spcAft>
        <a:buClr>
          <a:schemeClr val="tx1"/>
        </a:buClr>
        <a:buSzPct val="65000"/>
        <a:buFont typeface="Wingdings" pitchFamily="-1" charset="2"/>
        <a:buChar char="l"/>
        <a:defRPr>
          <a:solidFill>
            <a:schemeClr val="tx1"/>
          </a:solidFill>
          <a:latin typeface="+mn-lt"/>
          <a:ea typeface="ＭＳ Ｐゴシック" pitchFamily="-1" charset="-128"/>
        </a:defRPr>
      </a:lvl7pPr>
      <a:lvl8pPr marL="3429000" indent="-228600" algn="l" rtl="0" fontAlgn="base">
        <a:spcBef>
          <a:spcPct val="20000"/>
        </a:spcBef>
        <a:spcAft>
          <a:spcPct val="0"/>
        </a:spcAft>
        <a:buClr>
          <a:schemeClr val="tx1"/>
        </a:buClr>
        <a:buSzPct val="65000"/>
        <a:buFont typeface="Wingdings" pitchFamily="-1" charset="2"/>
        <a:buChar char="l"/>
        <a:defRPr>
          <a:solidFill>
            <a:schemeClr val="tx1"/>
          </a:solidFill>
          <a:latin typeface="+mn-lt"/>
          <a:ea typeface="ＭＳ Ｐゴシック" pitchFamily="-1" charset="-128"/>
        </a:defRPr>
      </a:lvl8pPr>
      <a:lvl9pPr marL="3886200" indent="-228600" algn="l" rtl="0" fontAlgn="base">
        <a:spcBef>
          <a:spcPct val="20000"/>
        </a:spcBef>
        <a:spcAft>
          <a:spcPct val="0"/>
        </a:spcAft>
        <a:buClr>
          <a:schemeClr val="tx1"/>
        </a:buClr>
        <a:buSzPct val="65000"/>
        <a:buFont typeface="Wingdings" pitchFamily="-1" charset="2"/>
        <a:buChar char="l"/>
        <a:defRPr>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7"/>
          <p:cNvSpPr>
            <a:spLocks noGrp="1" noChangeArrowheads="1"/>
          </p:cNvSpPr>
          <p:nvPr>
            <p:ph type="sldNum" sz="quarter" idx="4"/>
          </p:nvPr>
        </p:nvSpPr>
        <p:spPr/>
        <p:txBody>
          <a:bodyPr/>
          <a:lstStyle/>
          <a:p>
            <a:fld id="{8A15FA24-8C19-BB46-A09A-99D6779378E8}" type="slidenum">
              <a:rPr lang="en-US"/>
              <a:pPr/>
              <a:t>1</a:t>
            </a:fld>
            <a:endParaRPr lang="en-US"/>
          </a:p>
        </p:txBody>
      </p:sp>
      <p:sp>
        <p:nvSpPr>
          <p:cNvPr id="41986" name="Rectangle 2"/>
          <p:cNvSpPr>
            <a:spLocks noGrp="1" noChangeArrowheads="1"/>
          </p:cNvSpPr>
          <p:nvPr>
            <p:ph type="ctrTitle"/>
          </p:nvPr>
        </p:nvSpPr>
        <p:spPr/>
        <p:txBody>
          <a:bodyPr/>
          <a:lstStyle/>
          <a:p>
            <a:r>
              <a:rPr lang="en-US"/>
              <a:t>Instructional Strategies for Improving Student Achievement</a:t>
            </a:r>
          </a:p>
        </p:txBody>
      </p:sp>
      <p:sp>
        <p:nvSpPr>
          <p:cNvPr id="41987" name="Rectangle 3"/>
          <p:cNvSpPr>
            <a:spLocks noGrp="1" noChangeArrowheads="1"/>
          </p:cNvSpPr>
          <p:nvPr>
            <p:ph type="subTitle" idx="1"/>
          </p:nvPr>
        </p:nvSpPr>
        <p:spPr>
          <a:xfrm>
            <a:off x="4572000" y="4343400"/>
            <a:ext cx="4191000" cy="1822450"/>
          </a:xfrm>
        </p:spPr>
        <p:txBody>
          <a:bodyPr/>
          <a:lstStyle/>
          <a:p>
            <a:r>
              <a:rPr lang="en-US" dirty="0"/>
              <a:t>Donnie Peal,</a:t>
            </a:r>
            <a:r>
              <a:rPr lang="en-US" dirty="0" smtClean="0"/>
              <a:t> </a:t>
            </a:r>
            <a:r>
              <a:rPr lang="en-US" dirty="0" err="1" smtClean="0"/>
              <a:t>Ed.D</a:t>
            </a:r>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58AAE48D-DEAA-C64A-BBC7-4389FF433B3A}" type="slidenum">
              <a:rPr lang="en-US"/>
              <a:pPr/>
              <a:t>10</a:t>
            </a:fld>
            <a:endParaRPr lang="en-US"/>
          </a:p>
        </p:txBody>
      </p:sp>
      <p:sp>
        <p:nvSpPr>
          <p:cNvPr id="45058" name="Rectangle 2"/>
          <p:cNvSpPr>
            <a:spLocks noGrp="1" noChangeArrowheads="1"/>
          </p:cNvSpPr>
          <p:nvPr>
            <p:ph type="title"/>
          </p:nvPr>
        </p:nvSpPr>
        <p:spPr/>
        <p:txBody>
          <a:bodyPr/>
          <a:lstStyle/>
          <a:p>
            <a:r>
              <a:rPr lang="en-US"/>
              <a:t>Venn Diagram</a:t>
            </a:r>
          </a:p>
        </p:txBody>
      </p:sp>
      <p:sp>
        <p:nvSpPr>
          <p:cNvPr id="45060" name="Oval 4"/>
          <p:cNvSpPr>
            <a:spLocks noChangeArrowheads="1"/>
          </p:cNvSpPr>
          <p:nvPr/>
        </p:nvSpPr>
        <p:spPr bwMode="auto">
          <a:xfrm>
            <a:off x="3581400" y="3124200"/>
            <a:ext cx="3505200" cy="3429000"/>
          </a:xfrm>
          <a:prstGeom prst="ellipse">
            <a:avLst/>
          </a:prstGeom>
          <a:solidFill>
            <a:schemeClr val="accent1">
              <a:alpha val="50000"/>
            </a:schemeClr>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5059" name="Oval 3"/>
          <p:cNvSpPr>
            <a:spLocks noChangeArrowheads="1"/>
          </p:cNvSpPr>
          <p:nvPr/>
        </p:nvSpPr>
        <p:spPr bwMode="auto">
          <a:xfrm>
            <a:off x="1981200" y="3124200"/>
            <a:ext cx="3581400" cy="3429000"/>
          </a:xfrm>
          <a:prstGeom prst="ellipse">
            <a:avLst/>
          </a:prstGeom>
          <a:solidFill>
            <a:schemeClr val="accent1">
              <a:alpha val="50000"/>
            </a:schemeClr>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 name="TextBox 1"/>
          <p:cNvSpPr txBox="1"/>
          <p:nvPr/>
        </p:nvSpPr>
        <p:spPr>
          <a:xfrm>
            <a:off x="2077411" y="2514600"/>
            <a:ext cx="1668646" cy="523220"/>
          </a:xfrm>
          <a:prstGeom prst="rect">
            <a:avLst/>
          </a:prstGeom>
          <a:noFill/>
        </p:spPr>
        <p:txBody>
          <a:bodyPr wrap="none" rtlCol="0">
            <a:spAutoFit/>
          </a:bodyPr>
          <a:lstStyle/>
          <a:p>
            <a:r>
              <a:rPr lang="en-US" sz="2800" b="1" dirty="0" smtClean="0">
                <a:latin typeface="Calibri"/>
                <a:cs typeface="Calibri"/>
              </a:rPr>
              <a:t>Mammals</a:t>
            </a:r>
            <a:endParaRPr lang="en-US" sz="2800" b="1" dirty="0">
              <a:latin typeface="Calibri"/>
              <a:cs typeface="Calibri"/>
            </a:endParaRPr>
          </a:p>
        </p:txBody>
      </p:sp>
      <p:sp>
        <p:nvSpPr>
          <p:cNvPr id="7" name="TextBox 6"/>
          <p:cNvSpPr txBox="1"/>
          <p:nvPr/>
        </p:nvSpPr>
        <p:spPr>
          <a:xfrm>
            <a:off x="5006040" y="2514600"/>
            <a:ext cx="937702" cy="523220"/>
          </a:xfrm>
          <a:prstGeom prst="rect">
            <a:avLst/>
          </a:prstGeom>
          <a:noFill/>
        </p:spPr>
        <p:txBody>
          <a:bodyPr wrap="none" rtlCol="0">
            <a:spAutoFit/>
          </a:bodyPr>
          <a:lstStyle/>
          <a:p>
            <a:r>
              <a:rPr lang="en-US" sz="2800" b="1" dirty="0" smtClean="0">
                <a:latin typeface="Calibri"/>
                <a:cs typeface="Calibri"/>
              </a:rPr>
              <a:t>Birds</a:t>
            </a:r>
            <a:endParaRPr lang="en-US" sz="2800" b="1" dirty="0">
              <a:latin typeface="Calibri"/>
              <a:cs typeface="Calibri"/>
            </a:endParaRPr>
          </a:p>
        </p:txBody>
      </p:sp>
      <p:sp>
        <p:nvSpPr>
          <p:cNvPr id="8" name="TextBox 7"/>
          <p:cNvSpPr txBox="1"/>
          <p:nvPr/>
        </p:nvSpPr>
        <p:spPr>
          <a:xfrm>
            <a:off x="2209800" y="3886200"/>
            <a:ext cx="1524000" cy="830997"/>
          </a:xfrm>
          <a:prstGeom prst="rect">
            <a:avLst/>
          </a:prstGeom>
          <a:noFill/>
        </p:spPr>
        <p:txBody>
          <a:bodyPr wrap="square" rtlCol="0">
            <a:spAutoFit/>
          </a:bodyPr>
          <a:lstStyle/>
          <a:p>
            <a:r>
              <a:rPr lang="en-US" b="1" dirty="0" smtClean="0">
                <a:latin typeface="Calibri"/>
                <a:cs typeface="Calibri"/>
              </a:rPr>
              <a:t>Warm-Blooded</a:t>
            </a:r>
          </a:p>
        </p:txBody>
      </p:sp>
      <p:sp>
        <p:nvSpPr>
          <p:cNvPr id="9" name="TextBox 8"/>
          <p:cNvSpPr txBox="1"/>
          <p:nvPr/>
        </p:nvSpPr>
        <p:spPr>
          <a:xfrm>
            <a:off x="5486400" y="4038600"/>
            <a:ext cx="1524000" cy="830997"/>
          </a:xfrm>
          <a:prstGeom prst="rect">
            <a:avLst/>
          </a:prstGeom>
          <a:noFill/>
        </p:spPr>
        <p:txBody>
          <a:bodyPr wrap="square" rtlCol="0">
            <a:spAutoFit/>
          </a:bodyPr>
          <a:lstStyle/>
          <a:p>
            <a:r>
              <a:rPr lang="en-US" b="1" dirty="0" smtClean="0">
                <a:latin typeface="Calibri"/>
                <a:cs typeface="Calibri"/>
              </a:rPr>
              <a:t>Cold-Blooded</a:t>
            </a:r>
          </a:p>
        </p:txBody>
      </p:sp>
      <p:sp>
        <p:nvSpPr>
          <p:cNvPr id="10" name="TextBox 9"/>
          <p:cNvSpPr txBox="1"/>
          <p:nvPr/>
        </p:nvSpPr>
        <p:spPr>
          <a:xfrm>
            <a:off x="2133600" y="5029200"/>
            <a:ext cx="1524000" cy="461665"/>
          </a:xfrm>
          <a:prstGeom prst="rect">
            <a:avLst/>
          </a:prstGeom>
          <a:noFill/>
        </p:spPr>
        <p:txBody>
          <a:bodyPr wrap="square" rtlCol="0">
            <a:spAutoFit/>
          </a:bodyPr>
          <a:lstStyle/>
          <a:p>
            <a:r>
              <a:rPr lang="en-US" b="1" dirty="0" smtClean="0">
                <a:latin typeface="Calibri"/>
                <a:cs typeface="Calibri"/>
              </a:rPr>
              <a:t>Hair</a:t>
            </a:r>
          </a:p>
        </p:txBody>
      </p:sp>
      <p:sp>
        <p:nvSpPr>
          <p:cNvPr id="11" name="TextBox 10"/>
          <p:cNvSpPr txBox="1"/>
          <p:nvPr/>
        </p:nvSpPr>
        <p:spPr>
          <a:xfrm>
            <a:off x="5486400" y="5181600"/>
            <a:ext cx="1524000" cy="461665"/>
          </a:xfrm>
          <a:prstGeom prst="rect">
            <a:avLst/>
          </a:prstGeom>
          <a:noFill/>
        </p:spPr>
        <p:txBody>
          <a:bodyPr wrap="square" rtlCol="0">
            <a:spAutoFit/>
          </a:bodyPr>
          <a:lstStyle/>
          <a:p>
            <a:r>
              <a:rPr lang="en-US" b="1" dirty="0" smtClean="0">
                <a:latin typeface="Calibri"/>
                <a:cs typeface="Calibri"/>
              </a:rPr>
              <a:t>Feathers</a:t>
            </a:r>
          </a:p>
        </p:txBody>
      </p:sp>
      <p:sp>
        <p:nvSpPr>
          <p:cNvPr id="12" name="TextBox 11"/>
          <p:cNvSpPr txBox="1"/>
          <p:nvPr/>
        </p:nvSpPr>
        <p:spPr>
          <a:xfrm>
            <a:off x="3657600" y="4572000"/>
            <a:ext cx="1828800" cy="461665"/>
          </a:xfrm>
          <a:prstGeom prst="rect">
            <a:avLst/>
          </a:prstGeom>
          <a:noFill/>
        </p:spPr>
        <p:txBody>
          <a:bodyPr wrap="square" rtlCol="0">
            <a:spAutoFit/>
          </a:bodyPr>
          <a:lstStyle/>
          <a:p>
            <a:r>
              <a:rPr lang="en-US" b="1" dirty="0" smtClean="0">
                <a:latin typeface="Calibri"/>
                <a:cs typeface="Calibri"/>
              </a:rPr>
              <a:t>Vertebrates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6"/>
          <p:cNvSpPr>
            <a:spLocks noGrp="1"/>
          </p:cNvSpPr>
          <p:nvPr>
            <p:ph type="sldNum" sz="quarter" idx="12"/>
          </p:nvPr>
        </p:nvSpPr>
        <p:spPr/>
        <p:txBody>
          <a:bodyPr/>
          <a:lstStyle/>
          <a:p>
            <a:fld id="{2D1CBB29-40ED-C048-9632-0E413AF3E6D0}" type="slidenum">
              <a:rPr lang="en-US"/>
              <a:pPr/>
              <a:t>11</a:t>
            </a:fld>
            <a:endParaRPr lang="en-US"/>
          </a:p>
        </p:txBody>
      </p:sp>
      <p:sp>
        <p:nvSpPr>
          <p:cNvPr id="46082" name="Rectangle 2"/>
          <p:cNvSpPr>
            <a:spLocks noGrp="1" noChangeArrowheads="1"/>
          </p:cNvSpPr>
          <p:nvPr>
            <p:ph type="title"/>
          </p:nvPr>
        </p:nvSpPr>
        <p:spPr/>
        <p:txBody>
          <a:bodyPr/>
          <a:lstStyle/>
          <a:p>
            <a:r>
              <a:rPr lang="en-US"/>
              <a:t>Graphic Organizers for Classification</a:t>
            </a:r>
          </a:p>
        </p:txBody>
      </p:sp>
      <p:graphicFrame>
        <p:nvGraphicFramePr>
          <p:cNvPr id="46083" name="Object 3"/>
          <p:cNvGraphicFramePr>
            <a:graphicFrameLocks noGrp="1" noChangeAspect="1"/>
          </p:cNvGraphicFramePr>
          <p:nvPr>
            <p:ph type="chart" sz="half" idx="1"/>
          </p:nvPr>
        </p:nvGraphicFramePr>
        <p:xfrm>
          <a:off x="914400" y="2362200"/>
          <a:ext cx="3924300" cy="3733800"/>
        </p:xfrm>
        <a:graphic>
          <a:graphicData uri="http://schemas.openxmlformats.org/presentationml/2006/ole">
            <mc:AlternateContent xmlns:mc="http://schemas.openxmlformats.org/markup-compatibility/2006">
              <mc:Choice xmlns:v="urn:schemas-microsoft-com:vml" Requires="v">
                <p:oleObj spid="_x0000_s46104" name="Chart" r:id="rId3" imgW="3924560" imgH="3733995" progId="MSGraph.Chart.8">
                  <p:embed followColorScheme="full"/>
                </p:oleObj>
              </mc:Choice>
              <mc:Fallback>
                <p:oleObj name="Chart" r:id="rId3" imgW="3924560" imgH="3733995"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362200"/>
                        <a:ext cx="3924300" cy="3733800"/>
                      </a:xfrm>
                      <a:prstGeom prst="rect">
                        <a:avLst/>
                      </a:prstGeom>
                      <a:noFill/>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pic>
                </p:oleObj>
              </mc:Fallback>
            </mc:AlternateContent>
          </a:graphicData>
        </a:graphic>
      </p:graphicFrame>
      <p:graphicFrame>
        <p:nvGraphicFramePr>
          <p:cNvPr id="46157" name="Group 77"/>
          <p:cNvGraphicFramePr>
            <a:graphicFrameLocks noGrp="1"/>
          </p:cNvGraphicFramePr>
          <p:nvPr>
            <p:extLst>
              <p:ext uri="{D42A27DB-BD31-4B8C-83A1-F6EECF244321}">
                <p14:modId xmlns:p14="http://schemas.microsoft.com/office/powerpoint/2010/main" val="3250738955"/>
              </p:ext>
            </p:extLst>
          </p:nvPr>
        </p:nvGraphicFramePr>
        <p:xfrm>
          <a:off x="990600" y="2514600"/>
          <a:ext cx="3657600" cy="3494088"/>
        </p:xfrm>
        <a:graphic>
          <a:graphicData uri="http://schemas.openxmlformats.org/drawingml/2006/table">
            <a:tbl>
              <a:tblPr/>
              <a:tblGrid>
                <a:gridCol w="731838"/>
                <a:gridCol w="730250"/>
                <a:gridCol w="733425"/>
                <a:gridCol w="730250"/>
                <a:gridCol w="731837"/>
              </a:tblGrid>
              <a:tr h="533400">
                <a:tc gridSpan="5">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1" i="0" u="none" strike="noStrike" cap="none" normalizeH="0" baseline="0" dirty="0" smtClean="0">
                          <a:ln>
                            <a:noFill/>
                          </a:ln>
                          <a:solidFill>
                            <a:schemeClr val="tx1"/>
                          </a:solidFill>
                          <a:effectLst/>
                          <a:latin typeface="Arial" pitchFamily="-1" charset="0"/>
                        </a:rPr>
                        <a:t>Category - Vertebrates</a:t>
                      </a:r>
                      <a:endParaRPr kumimoji="0" lang="en-US" sz="2400" b="1" i="0" u="none" strike="noStrike" cap="none" normalizeH="0" baseline="0" dirty="0">
                        <a:ln>
                          <a:noFill/>
                        </a:ln>
                        <a:solidFill>
                          <a:schemeClr val="tx1"/>
                        </a:solidFill>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988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dirty="0" smtClean="0">
                          <a:ln>
                            <a:noFill/>
                          </a:ln>
                          <a:solidFill>
                            <a:schemeClr val="tx1"/>
                          </a:solidFill>
                          <a:effectLst/>
                          <a:latin typeface="Arial" pitchFamily="-1" charset="0"/>
                        </a:rPr>
                        <a:t>F</a:t>
                      </a:r>
                      <a:endParaRPr kumimoji="0" lang="en-US" sz="2400" b="0" i="0" u="none" strike="noStrike" cap="none" normalizeH="0" baseline="0" dirty="0">
                        <a:ln>
                          <a:noFill/>
                        </a:ln>
                        <a:solidFill>
                          <a:schemeClr val="tx1"/>
                        </a:solidFill>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dirty="0" smtClean="0">
                          <a:ln>
                            <a:noFill/>
                          </a:ln>
                          <a:solidFill>
                            <a:schemeClr val="tx1"/>
                          </a:solidFill>
                          <a:effectLst/>
                          <a:latin typeface="Arial" pitchFamily="-1" charset="0"/>
                        </a:rPr>
                        <a:t>A</a:t>
                      </a:r>
                      <a:endParaRPr kumimoji="0" lang="en-US" sz="2400" b="0" i="0" u="none" strike="noStrike" cap="none" normalizeH="0" baseline="0" dirty="0">
                        <a:ln>
                          <a:noFill/>
                        </a:ln>
                        <a:solidFill>
                          <a:schemeClr val="tx1"/>
                        </a:solidFill>
                        <a:effectLst/>
                        <a:latin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dirty="0" smtClean="0">
                          <a:ln>
                            <a:noFill/>
                          </a:ln>
                          <a:solidFill>
                            <a:schemeClr val="tx1"/>
                          </a:solidFill>
                          <a:effectLst/>
                          <a:latin typeface="Arial" pitchFamily="-1" charset="0"/>
                        </a:rPr>
                        <a:t>R</a:t>
                      </a:r>
                      <a:endParaRPr kumimoji="0" lang="en-US" sz="2400" b="0" i="0" u="none" strike="noStrike" cap="none" normalizeH="0" baseline="0" dirty="0">
                        <a:ln>
                          <a:noFill/>
                        </a:ln>
                        <a:solidFill>
                          <a:schemeClr val="tx1"/>
                        </a:solidFill>
                        <a:effectLst/>
                        <a:latin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dirty="0" smtClean="0">
                          <a:ln>
                            <a:noFill/>
                          </a:ln>
                          <a:solidFill>
                            <a:schemeClr val="tx1"/>
                          </a:solidFill>
                          <a:effectLst/>
                          <a:latin typeface="Arial" pitchFamily="-1" charset="0"/>
                        </a:rPr>
                        <a:t>B</a:t>
                      </a:r>
                      <a:endParaRPr kumimoji="0" lang="en-US" sz="2400" b="0" i="0" u="none" strike="noStrike" cap="none" normalizeH="0" baseline="0" dirty="0">
                        <a:ln>
                          <a:noFill/>
                        </a:ln>
                        <a:solidFill>
                          <a:schemeClr val="tx1"/>
                        </a:solidFill>
                        <a:effectLst/>
                        <a:latin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dirty="0" smtClean="0">
                          <a:ln>
                            <a:noFill/>
                          </a:ln>
                          <a:solidFill>
                            <a:schemeClr val="tx1"/>
                          </a:solidFill>
                          <a:effectLst/>
                          <a:latin typeface="Arial" pitchFamily="-1" charset="0"/>
                        </a:rPr>
                        <a:t>M</a:t>
                      </a:r>
                      <a:endParaRPr kumimoji="0" lang="en-US" sz="2400" b="0" i="0" u="none" strike="noStrike" cap="none" normalizeH="0" baseline="0" dirty="0">
                        <a:ln>
                          <a:noFill/>
                        </a:ln>
                        <a:solidFill>
                          <a:schemeClr val="tx1"/>
                        </a:solidFill>
                        <a:effectLst/>
                        <a:latin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5034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dirty="0">
                        <a:ln>
                          <a:noFill/>
                        </a:ln>
                        <a:solidFill>
                          <a:schemeClr val="tx1"/>
                        </a:solidFill>
                        <a:effectLst/>
                        <a:latin typeface="Arial"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158" name="Oval 78"/>
          <p:cNvSpPr>
            <a:spLocks noChangeArrowheads="1"/>
          </p:cNvSpPr>
          <p:nvPr/>
        </p:nvSpPr>
        <p:spPr bwMode="auto">
          <a:xfrm>
            <a:off x="6019800" y="2667000"/>
            <a:ext cx="762000" cy="7620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6159" name="Oval 79"/>
          <p:cNvSpPr>
            <a:spLocks noChangeArrowheads="1"/>
          </p:cNvSpPr>
          <p:nvPr/>
        </p:nvSpPr>
        <p:spPr bwMode="auto">
          <a:xfrm>
            <a:off x="5486400" y="3733800"/>
            <a:ext cx="762000" cy="7620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6160" name="Oval 80"/>
          <p:cNvSpPr>
            <a:spLocks noChangeArrowheads="1"/>
          </p:cNvSpPr>
          <p:nvPr/>
        </p:nvSpPr>
        <p:spPr bwMode="auto">
          <a:xfrm>
            <a:off x="7467600" y="3886200"/>
            <a:ext cx="762000" cy="7620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6161" name="Oval 81"/>
          <p:cNvSpPr>
            <a:spLocks noChangeArrowheads="1"/>
          </p:cNvSpPr>
          <p:nvPr/>
        </p:nvSpPr>
        <p:spPr bwMode="auto">
          <a:xfrm>
            <a:off x="5638800" y="4876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6162" name="Oval 82"/>
          <p:cNvSpPr>
            <a:spLocks noChangeArrowheads="1"/>
          </p:cNvSpPr>
          <p:nvPr/>
        </p:nvSpPr>
        <p:spPr bwMode="auto">
          <a:xfrm>
            <a:off x="5638800" y="54864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6163" name="Oval 83"/>
          <p:cNvSpPr>
            <a:spLocks noChangeArrowheads="1"/>
          </p:cNvSpPr>
          <p:nvPr/>
        </p:nvSpPr>
        <p:spPr bwMode="auto">
          <a:xfrm>
            <a:off x="7162800" y="4876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6164" name="Oval 84"/>
          <p:cNvSpPr>
            <a:spLocks noChangeArrowheads="1"/>
          </p:cNvSpPr>
          <p:nvPr/>
        </p:nvSpPr>
        <p:spPr bwMode="auto">
          <a:xfrm>
            <a:off x="8153400" y="4876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6165" name="Oval 85"/>
          <p:cNvSpPr>
            <a:spLocks noChangeArrowheads="1"/>
          </p:cNvSpPr>
          <p:nvPr/>
        </p:nvSpPr>
        <p:spPr bwMode="auto">
          <a:xfrm>
            <a:off x="7162800" y="55626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6166" name="Oval 86"/>
          <p:cNvSpPr>
            <a:spLocks noChangeArrowheads="1"/>
          </p:cNvSpPr>
          <p:nvPr/>
        </p:nvSpPr>
        <p:spPr bwMode="auto">
          <a:xfrm>
            <a:off x="8153400" y="55626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6167" name="Freeform 87"/>
          <p:cNvSpPr>
            <a:spLocks/>
          </p:cNvSpPr>
          <p:nvPr/>
        </p:nvSpPr>
        <p:spPr bwMode="auto">
          <a:xfrm>
            <a:off x="5981700" y="3328988"/>
            <a:ext cx="163513" cy="419100"/>
          </a:xfrm>
          <a:custGeom>
            <a:avLst/>
            <a:gdLst/>
            <a:ahLst/>
            <a:cxnLst>
              <a:cxn ang="0">
                <a:pos x="103" y="0"/>
              </a:cxn>
              <a:cxn ang="0">
                <a:pos x="0" y="264"/>
              </a:cxn>
            </a:cxnLst>
            <a:rect l="0" t="0" r="r" b="b"/>
            <a:pathLst>
              <a:path w="103" h="264">
                <a:moveTo>
                  <a:pt x="103" y="0"/>
                </a:moveTo>
                <a:lnTo>
                  <a:pt x="0" y="264"/>
                </a:lnTo>
              </a:path>
            </a:pathLst>
          </a:custGeom>
          <a:noFill/>
          <a:ln w="952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p>
        </p:txBody>
      </p:sp>
      <p:sp>
        <p:nvSpPr>
          <p:cNvPr id="46168" name="Freeform 88"/>
          <p:cNvSpPr>
            <a:spLocks/>
          </p:cNvSpPr>
          <p:nvPr/>
        </p:nvSpPr>
        <p:spPr bwMode="auto">
          <a:xfrm>
            <a:off x="6670675" y="3314700"/>
            <a:ext cx="1025525" cy="723900"/>
          </a:xfrm>
          <a:custGeom>
            <a:avLst/>
            <a:gdLst/>
            <a:ahLst/>
            <a:cxnLst>
              <a:cxn ang="0">
                <a:pos x="0" y="0"/>
              </a:cxn>
              <a:cxn ang="0">
                <a:pos x="646" y="456"/>
              </a:cxn>
            </a:cxnLst>
            <a:rect l="0" t="0" r="r" b="b"/>
            <a:pathLst>
              <a:path w="646" h="456">
                <a:moveTo>
                  <a:pt x="0" y="0"/>
                </a:moveTo>
                <a:lnTo>
                  <a:pt x="646" y="456"/>
                </a:ln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46169" name="Line 89"/>
          <p:cNvSpPr>
            <a:spLocks noChangeShapeType="1"/>
          </p:cNvSpPr>
          <p:nvPr/>
        </p:nvSpPr>
        <p:spPr bwMode="auto">
          <a:xfrm>
            <a:off x="5867400" y="4495800"/>
            <a:ext cx="0" cy="381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6170" name="Line 90"/>
          <p:cNvSpPr>
            <a:spLocks noChangeShapeType="1"/>
          </p:cNvSpPr>
          <p:nvPr/>
        </p:nvSpPr>
        <p:spPr bwMode="auto">
          <a:xfrm>
            <a:off x="5867400" y="5334000"/>
            <a:ext cx="0" cy="152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6171" name="Line 91"/>
          <p:cNvSpPr>
            <a:spLocks noChangeShapeType="1"/>
          </p:cNvSpPr>
          <p:nvPr/>
        </p:nvSpPr>
        <p:spPr bwMode="auto">
          <a:xfrm flipH="1">
            <a:off x="7467600" y="4648200"/>
            <a:ext cx="152400" cy="228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6172" name="Line 92"/>
          <p:cNvSpPr>
            <a:spLocks noChangeShapeType="1"/>
          </p:cNvSpPr>
          <p:nvPr/>
        </p:nvSpPr>
        <p:spPr bwMode="auto">
          <a:xfrm>
            <a:off x="8153400" y="4572000"/>
            <a:ext cx="152400" cy="304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6173" name="Line 93"/>
          <p:cNvSpPr>
            <a:spLocks noChangeShapeType="1"/>
          </p:cNvSpPr>
          <p:nvPr/>
        </p:nvSpPr>
        <p:spPr bwMode="auto">
          <a:xfrm>
            <a:off x="7391400" y="5334000"/>
            <a:ext cx="0" cy="228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6174" name="Line 94"/>
          <p:cNvSpPr>
            <a:spLocks noChangeShapeType="1"/>
          </p:cNvSpPr>
          <p:nvPr/>
        </p:nvSpPr>
        <p:spPr bwMode="auto">
          <a:xfrm>
            <a:off x="8382000" y="5334000"/>
            <a:ext cx="0" cy="228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 name="TextBox 1"/>
          <p:cNvSpPr txBox="1"/>
          <p:nvPr/>
        </p:nvSpPr>
        <p:spPr>
          <a:xfrm>
            <a:off x="6934200" y="2667000"/>
            <a:ext cx="1676400" cy="461665"/>
          </a:xfrm>
          <a:prstGeom prst="rect">
            <a:avLst/>
          </a:prstGeom>
          <a:noFill/>
        </p:spPr>
        <p:txBody>
          <a:bodyPr wrap="square" rtlCol="0">
            <a:spAutoFit/>
          </a:bodyPr>
          <a:lstStyle/>
          <a:p>
            <a:r>
              <a:rPr lang="en-US" dirty="0" smtClean="0">
                <a:latin typeface="Calibri"/>
                <a:cs typeface="Calibri"/>
              </a:rPr>
              <a:t>Vertebrates</a:t>
            </a:r>
            <a:endParaRPr lang="en-US" dirty="0">
              <a:latin typeface="Calibri"/>
              <a:cs typeface="Calibri"/>
            </a:endParaRPr>
          </a:p>
        </p:txBody>
      </p:sp>
      <p:sp>
        <p:nvSpPr>
          <p:cNvPr id="3" name="TextBox 2"/>
          <p:cNvSpPr txBox="1"/>
          <p:nvPr/>
        </p:nvSpPr>
        <p:spPr>
          <a:xfrm>
            <a:off x="5170840" y="3810000"/>
            <a:ext cx="1425390" cy="461665"/>
          </a:xfrm>
          <a:prstGeom prst="rect">
            <a:avLst/>
          </a:prstGeom>
          <a:noFill/>
        </p:spPr>
        <p:txBody>
          <a:bodyPr wrap="none" rtlCol="0">
            <a:spAutoFit/>
          </a:bodyPr>
          <a:lstStyle/>
          <a:p>
            <a:r>
              <a:rPr lang="en-US" dirty="0" smtClean="0">
                <a:latin typeface="Calibri"/>
                <a:cs typeface="Calibri"/>
              </a:rPr>
              <a:t>Mammals</a:t>
            </a:r>
            <a:endParaRPr lang="en-US" dirty="0">
              <a:latin typeface="Calibri"/>
              <a:cs typeface="Calibri"/>
            </a:endParaRPr>
          </a:p>
        </p:txBody>
      </p:sp>
      <p:sp>
        <p:nvSpPr>
          <p:cNvPr id="4" name="TextBox 3"/>
          <p:cNvSpPr txBox="1"/>
          <p:nvPr/>
        </p:nvSpPr>
        <p:spPr>
          <a:xfrm>
            <a:off x="7458689" y="4114800"/>
            <a:ext cx="812091" cy="461665"/>
          </a:xfrm>
          <a:prstGeom prst="rect">
            <a:avLst/>
          </a:prstGeom>
          <a:noFill/>
        </p:spPr>
        <p:txBody>
          <a:bodyPr wrap="none" rtlCol="0">
            <a:spAutoFit/>
          </a:bodyPr>
          <a:lstStyle/>
          <a:p>
            <a:r>
              <a:rPr lang="en-US" dirty="0" smtClean="0">
                <a:latin typeface="Calibri"/>
                <a:cs typeface="Calibri"/>
              </a:rPr>
              <a:t>Birds</a:t>
            </a:r>
            <a:endParaRPr lang="en-US"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CCF6E9F2-D97C-C445-B601-705BBC4B880D}" type="slidenum">
              <a:rPr lang="en-US"/>
              <a:pPr/>
              <a:t>12</a:t>
            </a:fld>
            <a:endParaRPr lang="en-US"/>
          </a:p>
        </p:txBody>
      </p:sp>
      <p:sp>
        <p:nvSpPr>
          <p:cNvPr id="47106" name="Rectangle 2"/>
          <p:cNvSpPr>
            <a:spLocks noGrp="1" noChangeArrowheads="1"/>
          </p:cNvSpPr>
          <p:nvPr>
            <p:ph type="title"/>
          </p:nvPr>
        </p:nvSpPr>
        <p:spPr/>
        <p:txBody>
          <a:bodyPr/>
          <a:lstStyle/>
          <a:p>
            <a:r>
              <a:rPr lang="en-US"/>
              <a:t>Graphic Organizer for Metaphors</a:t>
            </a:r>
          </a:p>
        </p:txBody>
      </p:sp>
      <p:graphicFrame>
        <p:nvGraphicFramePr>
          <p:cNvPr id="47141" name="Group 37"/>
          <p:cNvGraphicFramePr>
            <a:graphicFrameLocks noGrp="1"/>
          </p:cNvGraphicFramePr>
          <p:nvPr>
            <p:ph type="tbl" idx="1"/>
          </p:nvPr>
        </p:nvGraphicFramePr>
        <p:xfrm>
          <a:off x="914400" y="2362200"/>
          <a:ext cx="8001000" cy="4236720"/>
        </p:xfrm>
        <a:graphic>
          <a:graphicData uri="http://schemas.openxmlformats.org/drawingml/2006/table">
            <a:tbl>
              <a:tblPr/>
              <a:tblGrid>
                <a:gridCol w="2667000"/>
                <a:gridCol w="2667000"/>
                <a:gridCol w="2667000"/>
              </a:tblGrid>
              <a:tr h="9144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1" i="0" u="none" strike="noStrike" cap="none" normalizeH="0" baseline="0">
                          <a:ln>
                            <a:noFill/>
                          </a:ln>
                          <a:solidFill>
                            <a:schemeClr val="tx1"/>
                          </a:solidFill>
                          <a:effectLst/>
                          <a:latin typeface="Arial" pitchFamily="-1" charset="0"/>
                        </a:rPr>
                        <a:t>Making a Sandwich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1" i="0" u="none" strike="noStrike" cap="none" normalizeH="0" baseline="0">
                          <a:ln>
                            <a:noFill/>
                          </a:ln>
                          <a:solidFill>
                            <a:schemeClr val="tx1"/>
                          </a:solidFill>
                          <a:effectLst/>
                          <a:latin typeface="Arial" pitchFamily="-1" charset="0"/>
                        </a:rPr>
                        <a:t>Another Way to Say 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1" i="0" u="none" strike="noStrike" cap="none" normalizeH="0" baseline="0">
                          <a:ln>
                            <a:noFill/>
                          </a:ln>
                          <a:solidFill>
                            <a:schemeClr val="tx1"/>
                          </a:solidFill>
                          <a:effectLst/>
                          <a:latin typeface="Arial" pitchFamily="-1" charset="0"/>
                        </a:rPr>
                        <a:t>Writing a Paragraph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7527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What are you     hungry for?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What kind of bread?</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What will I put in the sandwich that’s tasty?</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Shall I add something to make it better?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What is my goal?</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000" b="1" i="0" u="none" strike="noStrike" cap="none" normalizeH="0" baseline="0">
                        <a:ln>
                          <a:noFill/>
                        </a:ln>
                        <a:solidFill>
                          <a:schemeClr val="tx1"/>
                        </a:solidFill>
                        <a:effectLst/>
                        <a:latin typeface="Arial" pitchFamily="-1"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What will hold it together?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What will go in the middle that will all go together?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How can I make it even better?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What is the topic or purpose?</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What will be first &amp; last sentences?</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What sentences do I need to help the topic?</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Char char="l"/>
                        <a:tabLst/>
                      </a:pPr>
                      <a:r>
                        <a:rPr kumimoji="0" lang="en-US" sz="2000" b="1" i="0" u="none" strike="noStrike" cap="none" normalizeH="0" baseline="0">
                          <a:ln>
                            <a:noFill/>
                          </a:ln>
                          <a:solidFill>
                            <a:schemeClr val="tx1"/>
                          </a:solidFill>
                          <a:effectLst/>
                          <a:latin typeface="Arial" pitchFamily="-1" charset="0"/>
                        </a:rPr>
                        <a:t>What can I do to make it more interesting?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p:cNvSpPr>
            <a:spLocks noGrp="1"/>
          </p:cNvSpPr>
          <p:nvPr>
            <p:ph type="sldNum" sz="quarter" idx="12"/>
          </p:nvPr>
        </p:nvSpPr>
        <p:spPr/>
        <p:txBody>
          <a:bodyPr/>
          <a:lstStyle/>
          <a:p>
            <a:fld id="{0E00E6A1-05A4-2642-AF6B-ED34471372BD}" type="slidenum">
              <a:rPr lang="en-US"/>
              <a:pPr/>
              <a:t>13</a:t>
            </a:fld>
            <a:endParaRPr lang="en-US"/>
          </a:p>
        </p:txBody>
      </p:sp>
      <p:sp>
        <p:nvSpPr>
          <p:cNvPr id="48130" name="Rectangle 2"/>
          <p:cNvSpPr>
            <a:spLocks noGrp="1" noChangeArrowheads="1"/>
          </p:cNvSpPr>
          <p:nvPr>
            <p:ph type="title"/>
          </p:nvPr>
        </p:nvSpPr>
        <p:spPr/>
        <p:txBody>
          <a:bodyPr/>
          <a:lstStyle/>
          <a:p>
            <a:r>
              <a:rPr lang="en-US"/>
              <a:t>Graphic Organizer for Analogies</a:t>
            </a:r>
          </a:p>
        </p:txBody>
      </p:sp>
      <p:graphicFrame>
        <p:nvGraphicFramePr>
          <p:cNvPr id="48179" name="Group 51"/>
          <p:cNvGraphicFramePr>
            <a:graphicFrameLocks noGrp="1"/>
          </p:cNvGraphicFramePr>
          <p:nvPr>
            <p:ph type="tbl" idx="1"/>
            <p:extLst>
              <p:ext uri="{D42A27DB-BD31-4B8C-83A1-F6EECF244321}">
                <p14:modId xmlns:p14="http://schemas.microsoft.com/office/powerpoint/2010/main" val="426778982"/>
              </p:ext>
            </p:extLst>
          </p:nvPr>
        </p:nvGraphicFramePr>
        <p:xfrm>
          <a:off x="914400" y="2362200"/>
          <a:ext cx="8001000" cy="3733800"/>
        </p:xfrm>
        <a:graphic>
          <a:graphicData uri="http://schemas.openxmlformats.org/drawingml/2006/table">
            <a:tbl>
              <a:tblPr/>
              <a:tblGrid>
                <a:gridCol w="2667000"/>
                <a:gridCol w="2667000"/>
                <a:gridCol w="2667000"/>
              </a:tblGrid>
              <a:tr h="12446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a:ln>
                            <a:noFill/>
                          </a:ln>
                          <a:solidFill>
                            <a:schemeClr val="tx1"/>
                          </a:solidFill>
                          <a:effectLst/>
                          <a:latin typeface="Arial" pitchFamily="-1" charset="0"/>
                        </a:rPr>
                        <a:t>Thermometer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a:ln>
                            <a:noFill/>
                          </a:ln>
                          <a:solidFill>
                            <a:schemeClr val="tx1"/>
                          </a:solidFill>
                          <a:effectLst/>
                          <a:latin typeface="Arial" pitchFamily="-1" charset="0"/>
                        </a:rPr>
                        <a:t>Is to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a:ln>
                            <a:noFill/>
                          </a:ln>
                          <a:solidFill>
                            <a:schemeClr val="tx1"/>
                          </a:solidFill>
                          <a:effectLst/>
                          <a:latin typeface="Arial" pitchFamily="-1" charset="0"/>
                        </a:rPr>
                        <a:t>Temperature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4600">
                <a:tc gridSpan="3">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200" b="0" i="0" u="none" strike="noStrike" cap="none" normalizeH="0" baseline="0">
                          <a:ln>
                            <a:noFill/>
                          </a:ln>
                          <a:solidFill>
                            <a:schemeClr val="tx1"/>
                          </a:solidFill>
                          <a:effectLst/>
                          <a:latin typeface="Arial" pitchFamily="-1" charset="0"/>
                        </a:rPr>
                        <a:t>Relationship:  </a:t>
                      </a:r>
                      <a:r>
                        <a:rPr kumimoji="0" lang="en-US" sz="2200" b="0" i="0" u="sng" strike="noStrike" cap="none" normalizeH="0" baseline="0">
                          <a:ln>
                            <a:noFill/>
                          </a:ln>
                          <a:solidFill>
                            <a:schemeClr val="tx1"/>
                          </a:solidFill>
                          <a:effectLst/>
                          <a:latin typeface="Arial" pitchFamily="-1" charset="0"/>
                        </a:rPr>
                        <a:t>measures incremental changes in something</a:t>
                      </a:r>
                      <a:endParaRPr kumimoji="0" lang="en-US" sz="2200" b="0" i="0" u="none" strike="noStrike" cap="none" normalizeH="0" baseline="0">
                        <a:ln>
                          <a:noFill/>
                        </a:ln>
                        <a:solidFill>
                          <a:schemeClr val="tx1"/>
                        </a:solidFill>
                        <a:effectLst/>
                        <a:latin typeface="Arial" pitchFamily="-1" charset="0"/>
                      </a:endParaRPr>
                    </a:p>
                  </a:txBody>
                  <a:tcPr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2446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dirty="0">
                          <a:ln>
                            <a:noFill/>
                          </a:ln>
                          <a:solidFill>
                            <a:schemeClr val="tx1"/>
                          </a:solidFill>
                          <a:effectLst/>
                          <a:latin typeface="Arial" pitchFamily="-1" charset="0"/>
                        </a:rPr>
                        <a:t>- as -</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dirty="0" smtClean="0">
                          <a:ln>
                            <a:noFill/>
                          </a:ln>
                          <a:solidFill>
                            <a:schemeClr val="tx1"/>
                          </a:solidFill>
                          <a:effectLst/>
                          <a:latin typeface="Arial" pitchFamily="-1" charset="0"/>
                        </a:rPr>
                        <a:t>Scale</a:t>
                      </a:r>
                      <a:endParaRPr kumimoji="0" lang="en-US" sz="2400" b="0" i="0" u="none" strike="noStrike" cap="none" normalizeH="0" baseline="0" dirty="0">
                        <a:ln>
                          <a:noFill/>
                        </a:ln>
                        <a:solidFill>
                          <a:schemeClr val="tx1"/>
                        </a:solidFill>
                        <a:effectLst/>
                        <a:latin typeface="Arial" pitchFamily="-1"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a:ln>
                            <a:noFill/>
                          </a:ln>
                          <a:solidFill>
                            <a:schemeClr val="tx1"/>
                          </a:solidFill>
                          <a:effectLst/>
                          <a:latin typeface="Arial" pitchFamily="-1" charset="0"/>
                        </a:rPr>
                        <a:t>Is to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dirty="0" smtClean="0">
                          <a:ln>
                            <a:noFill/>
                          </a:ln>
                          <a:solidFill>
                            <a:schemeClr val="tx1"/>
                          </a:solidFill>
                          <a:effectLst/>
                          <a:latin typeface="Arial" pitchFamily="-1" charset="0"/>
                        </a:rPr>
                        <a:t>Weight</a:t>
                      </a:r>
                      <a:endParaRPr kumimoji="0" lang="en-US" sz="2400" b="0" i="0" u="none" strike="noStrike" cap="none" normalizeH="0" baseline="0" dirty="0">
                        <a:ln>
                          <a:noFill/>
                        </a:ln>
                        <a:solidFill>
                          <a:schemeClr val="tx1"/>
                        </a:solidFill>
                        <a:effectLst/>
                        <a:latin typeface="Arial" pitchFamily="-1"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143000"/>
          </a:xfrm>
        </p:spPr>
        <p:txBody>
          <a:bodyPr anchor="t"/>
          <a:lstStyle/>
          <a:p>
            <a:pPr algn="ctr"/>
            <a:r>
              <a:rPr lang="en-US" dirty="0" smtClean="0"/>
              <a:t>Summarizing and Note-Taking </a:t>
            </a:r>
            <a:r>
              <a:rPr lang="en-US" sz="3200" dirty="0" smtClean="0"/>
              <a:t>Guiding Principles:  Summarizing</a:t>
            </a:r>
            <a:endParaRPr lang="en-US" sz="3200" dirty="0"/>
          </a:p>
        </p:txBody>
      </p:sp>
      <p:sp>
        <p:nvSpPr>
          <p:cNvPr id="3" name="Content Placeholder 2"/>
          <p:cNvSpPr>
            <a:spLocks noGrp="1"/>
          </p:cNvSpPr>
          <p:nvPr>
            <p:ph idx="1"/>
          </p:nvPr>
        </p:nvSpPr>
        <p:spPr/>
        <p:txBody>
          <a:bodyPr/>
          <a:lstStyle/>
          <a:p>
            <a:r>
              <a:rPr lang="en-US" dirty="0" smtClean="0"/>
              <a:t>Effective summarizing requires students to delete some information, substitute some information, and keep some information</a:t>
            </a:r>
          </a:p>
          <a:p>
            <a:r>
              <a:rPr lang="en-US" dirty="0" smtClean="0"/>
              <a:t>Requires students to analyze information at a fairly deep level</a:t>
            </a:r>
          </a:p>
          <a:p>
            <a:r>
              <a:rPr lang="en-US" dirty="0" smtClean="0"/>
              <a:t>Being aware of the explicit structure of information aids effective summarizing the information</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14</a:t>
            </a:fld>
            <a:endParaRPr lang="en-US"/>
          </a:p>
        </p:txBody>
      </p:sp>
    </p:spTree>
    <p:extLst>
      <p:ext uri="{BB962C8B-B14F-4D97-AF65-F5344CB8AC3E}">
        <p14:creationId xmlns:p14="http://schemas.microsoft.com/office/powerpoint/2010/main" val="2051863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143000"/>
          </a:xfrm>
        </p:spPr>
        <p:txBody>
          <a:bodyPr anchor="t"/>
          <a:lstStyle/>
          <a:p>
            <a:pPr algn="ctr"/>
            <a:r>
              <a:rPr lang="en-US" dirty="0" smtClean="0"/>
              <a:t>Summarizing and Note-Taking </a:t>
            </a:r>
            <a:r>
              <a:rPr lang="en-US" sz="3200" dirty="0" smtClean="0"/>
              <a:t>Classroom Practice:  Summarizing</a:t>
            </a:r>
            <a:endParaRPr lang="en-US" sz="3200" dirty="0"/>
          </a:p>
        </p:txBody>
      </p:sp>
      <p:sp>
        <p:nvSpPr>
          <p:cNvPr id="3" name="Content Placeholder 2"/>
          <p:cNvSpPr>
            <a:spLocks noGrp="1"/>
          </p:cNvSpPr>
          <p:nvPr>
            <p:ph idx="1"/>
          </p:nvPr>
        </p:nvSpPr>
        <p:spPr>
          <a:xfrm>
            <a:off x="914400" y="2362200"/>
            <a:ext cx="8001000" cy="4038600"/>
          </a:xfrm>
        </p:spPr>
        <p:txBody>
          <a:bodyPr/>
          <a:lstStyle/>
          <a:p>
            <a:r>
              <a:rPr lang="en-US" dirty="0" smtClean="0"/>
              <a:t>Use “rule-based” strategy</a:t>
            </a:r>
          </a:p>
          <a:p>
            <a:pPr lvl="1"/>
            <a:r>
              <a:rPr lang="en-US" dirty="0" smtClean="0"/>
              <a:t>Delete trivial material that is unnecessary to understanding</a:t>
            </a:r>
          </a:p>
          <a:p>
            <a:pPr lvl="1"/>
            <a:r>
              <a:rPr lang="en-US" dirty="0" smtClean="0"/>
              <a:t>Delete redundant material</a:t>
            </a:r>
          </a:p>
          <a:p>
            <a:pPr lvl="1"/>
            <a:r>
              <a:rPr lang="en-US" dirty="0" smtClean="0"/>
              <a:t>Substitute </a:t>
            </a:r>
            <a:r>
              <a:rPr lang="en-US" dirty="0" err="1" smtClean="0"/>
              <a:t>superordinant</a:t>
            </a:r>
            <a:r>
              <a:rPr lang="en-US" dirty="0" smtClean="0"/>
              <a:t> terms for lists</a:t>
            </a:r>
          </a:p>
          <a:p>
            <a:pPr lvl="1"/>
            <a:r>
              <a:rPr lang="en-US" dirty="0" smtClean="0"/>
              <a:t>Select a topic sentence, or compose one if it is missing</a:t>
            </a:r>
          </a:p>
          <a:p>
            <a:r>
              <a:rPr lang="en-US" dirty="0" smtClean="0"/>
              <a:t>Teacher initially demonstrates </a:t>
            </a:r>
            <a:r>
              <a:rPr lang="en-US" dirty="0" smtClean="0"/>
              <a:t>by summarizing something herself</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15</a:t>
            </a:fld>
            <a:endParaRPr lang="en-US"/>
          </a:p>
        </p:txBody>
      </p:sp>
    </p:spTree>
    <p:extLst>
      <p:ext uri="{BB962C8B-B14F-4D97-AF65-F5344CB8AC3E}">
        <p14:creationId xmlns:p14="http://schemas.microsoft.com/office/powerpoint/2010/main" val="2808610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143000"/>
          </a:xfrm>
        </p:spPr>
        <p:txBody>
          <a:bodyPr anchor="t"/>
          <a:lstStyle/>
          <a:p>
            <a:pPr algn="ctr"/>
            <a:r>
              <a:rPr lang="en-US" dirty="0" smtClean="0"/>
              <a:t>Summarizing and Note-Taking </a:t>
            </a:r>
            <a:r>
              <a:rPr lang="en-US" sz="3200" dirty="0" smtClean="0"/>
              <a:t>Guiding Principles:  Note-Taking</a:t>
            </a:r>
            <a:endParaRPr lang="en-US" sz="3200" dirty="0"/>
          </a:p>
        </p:txBody>
      </p:sp>
      <p:sp>
        <p:nvSpPr>
          <p:cNvPr id="3" name="Content Placeholder 2"/>
          <p:cNvSpPr>
            <a:spLocks noGrp="1"/>
          </p:cNvSpPr>
          <p:nvPr>
            <p:ph idx="1"/>
          </p:nvPr>
        </p:nvSpPr>
        <p:spPr/>
        <p:txBody>
          <a:bodyPr/>
          <a:lstStyle/>
          <a:p>
            <a:r>
              <a:rPr lang="en-US" dirty="0" smtClean="0"/>
              <a:t>Verbatim note-taking is the least effective way to take notes</a:t>
            </a:r>
          </a:p>
          <a:p>
            <a:r>
              <a:rPr lang="en-US" dirty="0" smtClean="0"/>
              <a:t>Notes should be considered a work in progress</a:t>
            </a:r>
          </a:p>
          <a:p>
            <a:r>
              <a:rPr lang="en-US" dirty="0" smtClean="0"/>
              <a:t>Notes should be used as study guides for tests</a:t>
            </a:r>
          </a:p>
          <a:p>
            <a:r>
              <a:rPr lang="en-US" dirty="0" smtClean="0"/>
              <a:t>The more notes taken the better</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16</a:t>
            </a:fld>
            <a:endParaRPr lang="en-US"/>
          </a:p>
        </p:txBody>
      </p:sp>
    </p:spTree>
    <p:extLst>
      <p:ext uri="{BB962C8B-B14F-4D97-AF65-F5344CB8AC3E}">
        <p14:creationId xmlns:p14="http://schemas.microsoft.com/office/powerpoint/2010/main" val="1412024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143000"/>
          </a:xfrm>
        </p:spPr>
        <p:txBody>
          <a:bodyPr anchor="t"/>
          <a:lstStyle/>
          <a:p>
            <a:pPr algn="ctr"/>
            <a:r>
              <a:rPr lang="en-US" dirty="0" smtClean="0"/>
              <a:t>Summarizing and Note-Taking </a:t>
            </a:r>
            <a:r>
              <a:rPr lang="en-US" sz="3200" dirty="0" smtClean="0"/>
              <a:t>Classroom Practice:  Note-Taking</a:t>
            </a:r>
            <a:endParaRPr lang="en-US" sz="3200" dirty="0"/>
          </a:p>
        </p:txBody>
      </p:sp>
      <p:sp>
        <p:nvSpPr>
          <p:cNvPr id="3" name="Content Placeholder 2"/>
          <p:cNvSpPr>
            <a:spLocks noGrp="1"/>
          </p:cNvSpPr>
          <p:nvPr>
            <p:ph idx="1"/>
          </p:nvPr>
        </p:nvSpPr>
        <p:spPr/>
        <p:txBody>
          <a:bodyPr/>
          <a:lstStyle/>
          <a:p>
            <a:r>
              <a:rPr lang="en-US" dirty="0" smtClean="0"/>
              <a:t>Teacher-provided notes</a:t>
            </a:r>
          </a:p>
          <a:p>
            <a:r>
              <a:rPr lang="en-US" dirty="0" smtClean="0"/>
              <a:t>Student notes</a:t>
            </a:r>
          </a:p>
          <a:p>
            <a:pPr lvl="1"/>
            <a:r>
              <a:rPr lang="en-US" dirty="0" smtClean="0"/>
              <a:t>Informal outline</a:t>
            </a:r>
          </a:p>
          <a:p>
            <a:pPr lvl="1"/>
            <a:r>
              <a:rPr lang="en-US" dirty="0" smtClean="0"/>
              <a:t>Webbing</a:t>
            </a:r>
          </a:p>
          <a:p>
            <a:r>
              <a:rPr lang="en-US" dirty="0" smtClean="0"/>
              <a:t>Combination</a:t>
            </a:r>
          </a:p>
          <a:p>
            <a:pPr lvl="1"/>
            <a:r>
              <a:rPr lang="en-US" dirty="0" smtClean="0"/>
              <a:t>Combination of teacher-provided and student-written</a:t>
            </a:r>
          </a:p>
          <a:p>
            <a:pPr lvl="1"/>
            <a:r>
              <a:rPr lang="en-US" dirty="0" smtClean="0"/>
              <a:t>Combination of outline and graphic forms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17</a:t>
            </a:fld>
            <a:endParaRPr lang="en-US"/>
          </a:p>
        </p:txBody>
      </p:sp>
    </p:spTree>
    <p:extLst>
      <p:ext uri="{BB962C8B-B14F-4D97-AF65-F5344CB8AC3E}">
        <p14:creationId xmlns:p14="http://schemas.microsoft.com/office/powerpoint/2010/main" val="4189656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0B971204-4815-D145-9BED-7540AB0F899D}" type="slidenum">
              <a:rPr lang="en-US"/>
              <a:pPr/>
              <a:t>18</a:t>
            </a:fld>
            <a:endParaRPr lang="en-US"/>
          </a:p>
        </p:txBody>
      </p:sp>
      <p:sp>
        <p:nvSpPr>
          <p:cNvPr id="49154" name="Rectangle 2"/>
          <p:cNvSpPr>
            <a:spLocks noGrp="1" noChangeArrowheads="1"/>
          </p:cNvSpPr>
          <p:nvPr>
            <p:ph type="title"/>
          </p:nvPr>
        </p:nvSpPr>
        <p:spPr/>
        <p:txBody>
          <a:bodyPr/>
          <a:lstStyle/>
          <a:p>
            <a:r>
              <a:rPr lang="en-US" dirty="0"/>
              <a:t>Student Notes</a:t>
            </a:r>
            <a:br>
              <a:rPr lang="en-US" dirty="0"/>
            </a:br>
            <a:r>
              <a:rPr lang="en-US" dirty="0" smtClean="0"/>
              <a:t>Webbing</a:t>
            </a:r>
            <a:endParaRPr lang="en-US" dirty="0"/>
          </a:p>
        </p:txBody>
      </p:sp>
      <p:sp>
        <p:nvSpPr>
          <p:cNvPr id="49157" name="Text Box 5"/>
          <p:cNvSpPr txBox="1">
            <a:spLocks noChangeArrowheads="1"/>
          </p:cNvSpPr>
          <p:nvPr/>
        </p:nvSpPr>
        <p:spPr bwMode="auto">
          <a:xfrm>
            <a:off x="4953000" y="2514600"/>
            <a:ext cx="36576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49158" name="Text Box 6"/>
          <p:cNvSpPr txBox="1">
            <a:spLocks noChangeArrowheads="1"/>
          </p:cNvSpPr>
          <p:nvPr/>
        </p:nvSpPr>
        <p:spPr bwMode="auto">
          <a:xfrm>
            <a:off x="5029200" y="2514600"/>
            <a:ext cx="35814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15" name="Oval 78"/>
          <p:cNvSpPr>
            <a:spLocks noChangeArrowheads="1"/>
          </p:cNvSpPr>
          <p:nvPr/>
        </p:nvSpPr>
        <p:spPr bwMode="auto">
          <a:xfrm>
            <a:off x="3810000" y="2590800"/>
            <a:ext cx="762000" cy="7620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6" name="Oval 79"/>
          <p:cNvSpPr>
            <a:spLocks noChangeArrowheads="1"/>
          </p:cNvSpPr>
          <p:nvPr/>
        </p:nvSpPr>
        <p:spPr bwMode="auto">
          <a:xfrm>
            <a:off x="2209800" y="3810000"/>
            <a:ext cx="762000" cy="7620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7" name="Oval 81"/>
          <p:cNvSpPr>
            <a:spLocks noChangeArrowheads="1"/>
          </p:cNvSpPr>
          <p:nvPr/>
        </p:nvSpPr>
        <p:spPr bwMode="auto">
          <a:xfrm>
            <a:off x="1600200" y="48006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8" name="Oval 82"/>
          <p:cNvSpPr>
            <a:spLocks noChangeArrowheads="1"/>
          </p:cNvSpPr>
          <p:nvPr/>
        </p:nvSpPr>
        <p:spPr bwMode="auto">
          <a:xfrm>
            <a:off x="3124200" y="48006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9" name="Oval 83"/>
          <p:cNvSpPr>
            <a:spLocks noChangeArrowheads="1"/>
          </p:cNvSpPr>
          <p:nvPr/>
        </p:nvSpPr>
        <p:spPr bwMode="auto">
          <a:xfrm>
            <a:off x="4648200" y="48006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0" name="Oval 84"/>
          <p:cNvSpPr>
            <a:spLocks noChangeArrowheads="1"/>
          </p:cNvSpPr>
          <p:nvPr/>
        </p:nvSpPr>
        <p:spPr bwMode="auto">
          <a:xfrm>
            <a:off x="6400800" y="48006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1" name="Oval 85"/>
          <p:cNvSpPr>
            <a:spLocks noChangeArrowheads="1"/>
          </p:cNvSpPr>
          <p:nvPr/>
        </p:nvSpPr>
        <p:spPr bwMode="auto">
          <a:xfrm>
            <a:off x="4114800" y="55626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2" name="Oval 86"/>
          <p:cNvSpPr>
            <a:spLocks noChangeArrowheads="1"/>
          </p:cNvSpPr>
          <p:nvPr/>
        </p:nvSpPr>
        <p:spPr bwMode="auto">
          <a:xfrm>
            <a:off x="5181600" y="55626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4" name="Freeform 88"/>
          <p:cNvSpPr>
            <a:spLocks/>
          </p:cNvSpPr>
          <p:nvPr/>
        </p:nvSpPr>
        <p:spPr bwMode="auto">
          <a:xfrm>
            <a:off x="4419600" y="3276600"/>
            <a:ext cx="1025525" cy="723900"/>
          </a:xfrm>
          <a:custGeom>
            <a:avLst/>
            <a:gdLst/>
            <a:ahLst/>
            <a:cxnLst>
              <a:cxn ang="0">
                <a:pos x="0" y="0"/>
              </a:cxn>
              <a:cxn ang="0">
                <a:pos x="646" y="456"/>
              </a:cxn>
            </a:cxnLst>
            <a:rect l="0" t="0" r="r" b="b"/>
            <a:pathLst>
              <a:path w="646" h="456">
                <a:moveTo>
                  <a:pt x="0" y="0"/>
                </a:moveTo>
                <a:lnTo>
                  <a:pt x="646" y="456"/>
                </a:ln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32" name="Oval 79"/>
          <p:cNvSpPr>
            <a:spLocks noChangeArrowheads="1"/>
          </p:cNvSpPr>
          <p:nvPr/>
        </p:nvSpPr>
        <p:spPr bwMode="auto">
          <a:xfrm>
            <a:off x="5410200" y="3810000"/>
            <a:ext cx="762000" cy="7620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cxnSp>
        <p:nvCxnSpPr>
          <p:cNvPr id="3" name="Straight Connector 2"/>
          <p:cNvCxnSpPr>
            <a:stCxn id="16" idx="7"/>
            <a:endCxn id="15" idx="3"/>
          </p:cNvCxnSpPr>
          <p:nvPr/>
        </p:nvCxnSpPr>
        <p:spPr bwMode="auto">
          <a:xfrm flipV="1">
            <a:off x="2860208" y="3241208"/>
            <a:ext cx="1061384" cy="6803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 name="Straight Connector 4"/>
          <p:cNvCxnSpPr>
            <a:stCxn id="17" idx="7"/>
            <a:endCxn id="16" idx="3"/>
          </p:cNvCxnSpPr>
          <p:nvPr/>
        </p:nvCxnSpPr>
        <p:spPr bwMode="auto">
          <a:xfrm flipV="1">
            <a:off x="1990445" y="4460408"/>
            <a:ext cx="330947" cy="40714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a:stCxn id="18" idx="1"/>
            <a:endCxn id="16" idx="5"/>
          </p:cNvCxnSpPr>
          <p:nvPr/>
        </p:nvCxnSpPr>
        <p:spPr bwMode="auto">
          <a:xfrm flipH="1" flipV="1">
            <a:off x="2860208" y="4460408"/>
            <a:ext cx="330947" cy="40714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a:stCxn id="19" idx="7"/>
            <a:endCxn id="32" idx="3"/>
          </p:cNvCxnSpPr>
          <p:nvPr/>
        </p:nvCxnSpPr>
        <p:spPr bwMode="auto">
          <a:xfrm flipV="1">
            <a:off x="5038445" y="4460408"/>
            <a:ext cx="483347" cy="40714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a:stCxn id="20" idx="1"/>
            <a:endCxn id="32" idx="5"/>
          </p:cNvCxnSpPr>
          <p:nvPr/>
        </p:nvCxnSpPr>
        <p:spPr bwMode="auto">
          <a:xfrm flipH="1" flipV="1">
            <a:off x="6060608" y="4460408"/>
            <a:ext cx="407147" cy="40714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a:stCxn id="21" idx="7"/>
            <a:endCxn id="19" idx="3"/>
          </p:cNvCxnSpPr>
          <p:nvPr/>
        </p:nvCxnSpPr>
        <p:spPr bwMode="auto">
          <a:xfrm flipV="1">
            <a:off x="4505045" y="5190845"/>
            <a:ext cx="210110" cy="4387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p:cNvCxnSpPr>
            <a:stCxn id="22" idx="1"/>
            <a:endCxn id="19" idx="5"/>
          </p:cNvCxnSpPr>
          <p:nvPr/>
        </p:nvCxnSpPr>
        <p:spPr bwMode="auto">
          <a:xfrm flipH="1" flipV="1">
            <a:off x="5038445" y="5190845"/>
            <a:ext cx="210110" cy="43871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 name="Oval 84"/>
          <p:cNvSpPr>
            <a:spLocks noChangeArrowheads="1"/>
          </p:cNvSpPr>
          <p:nvPr/>
        </p:nvSpPr>
        <p:spPr bwMode="auto">
          <a:xfrm>
            <a:off x="7239000" y="42672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cxnSp>
        <p:nvCxnSpPr>
          <p:cNvPr id="36" name="Straight Connector 35"/>
          <p:cNvCxnSpPr>
            <a:stCxn id="46" idx="2"/>
            <a:endCxn id="32" idx="6"/>
          </p:cNvCxnSpPr>
          <p:nvPr/>
        </p:nvCxnSpPr>
        <p:spPr bwMode="auto">
          <a:xfrm flipH="1" flipV="1">
            <a:off x="6172200" y="4191000"/>
            <a:ext cx="106680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 name="Oval 86"/>
          <p:cNvSpPr>
            <a:spLocks noChangeArrowheads="1"/>
          </p:cNvSpPr>
          <p:nvPr/>
        </p:nvSpPr>
        <p:spPr bwMode="auto">
          <a:xfrm>
            <a:off x="4648200" y="59436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cxnSp>
        <p:nvCxnSpPr>
          <p:cNvPr id="38" name="Straight Connector 37"/>
          <p:cNvCxnSpPr>
            <a:stCxn id="49" idx="0"/>
            <a:endCxn id="19" idx="4"/>
          </p:cNvCxnSpPr>
          <p:nvPr/>
        </p:nvCxnSpPr>
        <p:spPr bwMode="auto">
          <a:xfrm flipV="1">
            <a:off x="4876800" y="5257800"/>
            <a:ext cx="0" cy="6858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p:cNvSpPr txBox="1"/>
          <p:nvPr/>
        </p:nvSpPr>
        <p:spPr>
          <a:xfrm>
            <a:off x="3763444" y="2743200"/>
            <a:ext cx="887382" cy="461665"/>
          </a:xfrm>
          <a:prstGeom prst="rect">
            <a:avLst/>
          </a:prstGeom>
          <a:noFill/>
        </p:spPr>
        <p:txBody>
          <a:bodyPr wrap="none" rtlCol="0">
            <a:spAutoFit/>
          </a:bodyPr>
          <a:lstStyle/>
          <a:p>
            <a:r>
              <a:rPr lang="en-US" dirty="0" smtClean="0">
                <a:latin typeface="Calibri"/>
                <a:cs typeface="Calibri"/>
              </a:rPr>
              <a:t>WWII</a:t>
            </a:r>
            <a:endParaRPr lang="en-US" dirty="0">
              <a:latin typeface="Calibri"/>
              <a:cs typeface="Calibri"/>
            </a:endParaRPr>
          </a:p>
        </p:txBody>
      </p:sp>
      <p:sp>
        <p:nvSpPr>
          <p:cNvPr id="53" name="TextBox 52"/>
          <p:cNvSpPr txBox="1"/>
          <p:nvPr/>
        </p:nvSpPr>
        <p:spPr>
          <a:xfrm>
            <a:off x="2233764" y="3886200"/>
            <a:ext cx="687057" cy="461665"/>
          </a:xfrm>
          <a:prstGeom prst="rect">
            <a:avLst/>
          </a:prstGeom>
          <a:noFill/>
        </p:spPr>
        <p:txBody>
          <a:bodyPr wrap="none" rtlCol="0">
            <a:spAutoFit/>
          </a:bodyPr>
          <a:lstStyle/>
          <a:p>
            <a:r>
              <a:rPr lang="en-US" dirty="0" smtClean="0">
                <a:latin typeface="Calibri"/>
                <a:cs typeface="Calibri"/>
              </a:rPr>
              <a:t>Axis</a:t>
            </a:r>
            <a:endParaRPr lang="en-US" dirty="0">
              <a:latin typeface="Calibri"/>
              <a:cs typeface="Calibri"/>
            </a:endParaRPr>
          </a:p>
        </p:txBody>
      </p:sp>
      <p:sp>
        <p:nvSpPr>
          <p:cNvPr id="54" name="TextBox 53"/>
          <p:cNvSpPr txBox="1"/>
          <p:nvPr/>
        </p:nvSpPr>
        <p:spPr>
          <a:xfrm>
            <a:off x="5329649" y="3886200"/>
            <a:ext cx="848159" cy="461665"/>
          </a:xfrm>
          <a:prstGeom prst="rect">
            <a:avLst/>
          </a:prstGeom>
          <a:noFill/>
        </p:spPr>
        <p:txBody>
          <a:bodyPr wrap="none" rtlCol="0">
            <a:spAutoFit/>
          </a:bodyPr>
          <a:lstStyle/>
          <a:p>
            <a:r>
              <a:rPr lang="en-US" dirty="0" smtClean="0">
                <a:latin typeface="Calibri"/>
                <a:cs typeface="Calibri"/>
              </a:rPr>
              <a:t>Allies</a:t>
            </a:r>
            <a:endParaRPr lang="en-US" dirty="0">
              <a:latin typeface="Calibri"/>
              <a:cs typeface="Calibri"/>
            </a:endParaRPr>
          </a:p>
        </p:txBody>
      </p:sp>
      <p:sp>
        <p:nvSpPr>
          <p:cNvPr id="40" name="TextBox 39"/>
          <p:cNvSpPr txBox="1"/>
          <p:nvPr/>
        </p:nvSpPr>
        <p:spPr>
          <a:xfrm>
            <a:off x="1143000" y="5181600"/>
            <a:ext cx="1146468" cy="400110"/>
          </a:xfrm>
          <a:prstGeom prst="rect">
            <a:avLst/>
          </a:prstGeom>
          <a:noFill/>
        </p:spPr>
        <p:txBody>
          <a:bodyPr wrap="none" rtlCol="0">
            <a:spAutoFit/>
          </a:bodyPr>
          <a:lstStyle/>
          <a:p>
            <a:r>
              <a:rPr lang="en-US" sz="2000" dirty="0" smtClean="0">
                <a:latin typeface="Calibri"/>
                <a:cs typeface="Calibri"/>
              </a:rPr>
              <a:t>Germany</a:t>
            </a:r>
            <a:endParaRPr lang="en-US" sz="2000" dirty="0">
              <a:latin typeface="Calibri"/>
              <a:cs typeface="Calibri"/>
            </a:endParaRPr>
          </a:p>
        </p:txBody>
      </p:sp>
      <p:sp>
        <p:nvSpPr>
          <p:cNvPr id="56" name="TextBox 55"/>
          <p:cNvSpPr txBox="1"/>
          <p:nvPr/>
        </p:nvSpPr>
        <p:spPr>
          <a:xfrm>
            <a:off x="2971800" y="5181600"/>
            <a:ext cx="781659" cy="400110"/>
          </a:xfrm>
          <a:prstGeom prst="rect">
            <a:avLst/>
          </a:prstGeom>
          <a:noFill/>
        </p:spPr>
        <p:txBody>
          <a:bodyPr wrap="none" rtlCol="0">
            <a:spAutoFit/>
          </a:bodyPr>
          <a:lstStyle/>
          <a:p>
            <a:r>
              <a:rPr lang="en-US" sz="2000" dirty="0" smtClean="0">
                <a:latin typeface="Calibri"/>
                <a:cs typeface="Calibri"/>
              </a:rPr>
              <a:t>Japan</a:t>
            </a:r>
            <a:endParaRPr lang="en-US" sz="2000" dirty="0">
              <a:latin typeface="Calibri"/>
              <a:cs typeface="Calibri"/>
            </a:endParaRPr>
          </a:p>
        </p:txBody>
      </p:sp>
      <p:sp>
        <p:nvSpPr>
          <p:cNvPr id="57" name="TextBox 56"/>
          <p:cNvSpPr txBox="1"/>
          <p:nvPr/>
        </p:nvSpPr>
        <p:spPr>
          <a:xfrm>
            <a:off x="7620000" y="4267200"/>
            <a:ext cx="841020" cy="400110"/>
          </a:xfrm>
          <a:prstGeom prst="rect">
            <a:avLst/>
          </a:prstGeom>
          <a:noFill/>
        </p:spPr>
        <p:txBody>
          <a:bodyPr wrap="none" rtlCol="0">
            <a:spAutoFit/>
          </a:bodyPr>
          <a:lstStyle/>
          <a:p>
            <a:r>
              <a:rPr lang="en-US" sz="2000" dirty="0" smtClean="0">
                <a:latin typeface="Calibri"/>
                <a:cs typeface="Calibri"/>
              </a:rPr>
              <a:t>Russia</a:t>
            </a:r>
            <a:endParaRPr lang="en-US" sz="2000" dirty="0">
              <a:latin typeface="Calibri"/>
              <a:cs typeface="Calibri"/>
            </a:endParaRPr>
          </a:p>
        </p:txBody>
      </p:sp>
      <p:sp>
        <p:nvSpPr>
          <p:cNvPr id="58" name="TextBox 57"/>
          <p:cNvSpPr txBox="1"/>
          <p:nvPr/>
        </p:nvSpPr>
        <p:spPr>
          <a:xfrm>
            <a:off x="6781800" y="4800600"/>
            <a:ext cx="620683" cy="400110"/>
          </a:xfrm>
          <a:prstGeom prst="rect">
            <a:avLst/>
          </a:prstGeom>
          <a:noFill/>
        </p:spPr>
        <p:txBody>
          <a:bodyPr wrap="none" rtlCol="0">
            <a:spAutoFit/>
          </a:bodyPr>
          <a:lstStyle/>
          <a:p>
            <a:r>
              <a:rPr lang="en-US" sz="2000" dirty="0" smtClean="0">
                <a:latin typeface="Calibri"/>
                <a:cs typeface="Calibri"/>
              </a:rPr>
              <a:t>USA</a:t>
            </a:r>
            <a:endParaRPr lang="en-US" sz="2000" dirty="0">
              <a:latin typeface="Calibri"/>
              <a:cs typeface="Calibri"/>
            </a:endParaRPr>
          </a:p>
        </p:txBody>
      </p:sp>
      <p:sp>
        <p:nvSpPr>
          <p:cNvPr id="59" name="TextBox 58"/>
          <p:cNvSpPr txBox="1"/>
          <p:nvPr/>
        </p:nvSpPr>
        <p:spPr>
          <a:xfrm>
            <a:off x="5058815" y="4800600"/>
            <a:ext cx="874834" cy="400110"/>
          </a:xfrm>
          <a:prstGeom prst="rect">
            <a:avLst/>
          </a:prstGeom>
          <a:noFill/>
        </p:spPr>
        <p:txBody>
          <a:bodyPr wrap="none" rtlCol="0">
            <a:spAutoFit/>
          </a:bodyPr>
          <a:lstStyle/>
          <a:p>
            <a:r>
              <a:rPr lang="en-US" sz="2000" dirty="0" smtClean="0">
                <a:latin typeface="Calibri"/>
                <a:cs typeface="Calibri"/>
              </a:rPr>
              <a:t>Britain</a:t>
            </a:r>
            <a:endParaRPr lang="en-US" sz="2000" dirty="0">
              <a:latin typeface="Calibri"/>
              <a:cs typeface="Calibri"/>
            </a:endParaRPr>
          </a:p>
        </p:txBody>
      </p:sp>
      <p:sp>
        <p:nvSpPr>
          <p:cNvPr id="60" name="TextBox 59"/>
          <p:cNvSpPr txBox="1"/>
          <p:nvPr/>
        </p:nvSpPr>
        <p:spPr>
          <a:xfrm>
            <a:off x="3276600" y="5867400"/>
            <a:ext cx="1016599" cy="400110"/>
          </a:xfrm>
          <a:prstGeom prst="rect">
            <a:avLst/>
          </a:prstGeom>
          <a:noFill/>
        </p:spPr>
        <p:txBody>
          <a:bodyPr wrap="none" rtlCol="0">
            <a:spAutoFit/>
          </a:bodyPr>
          <a:lstStyle/>
          <a:p>
            <a:r>
              <a:rPr lang="en-US" sz="2000" dirty="0" smtClean="0">
                <a:latin typeface="Calibri"/>
                <a:cs typeface="Calibri"/>
              </a:rPr>
              <a:t>England</a:t>
            </a:r>
            <a:endParaRPr lang="en-US" sz="2000" dirty="0">
              <a:latin typeface="Calibri"/>
              <a:cs typeface="Calibri"/>
            </a:endParaRPr>
          </a:p>
        </p:txBody>
      </p:sp>
      <p:sp>
        <p:nvSpPr>
          <p:cNvPr id="61" name="TextBox 60"/>
          <p:cNvSpPr txBox="1"/>
          <p:nvPr/>
        </p:nvSpPr>
        <p:spPr>
          <a:xfrm>
            <a:off x="4940285" y="6172200"/>
            <a:ext cx="959492" cy="400110"/>
          </a:xfrm>
          <a:prstGeom prst="rect">
            <a:avLst/>
          </a:prstGeom>
          <a:noFill/>
        </p:spPr>
        <p:txBody>
          <a:bodyPr wrap="none" rtlCol="0">
            <a:spAutoFit/>
          </a:bodyPr>
          <a:lstStyle/>
          <a:p>
            <a:r>
              <a:rPr lang="en-US" sz="2000" dirty="0" smtClean="0">
                <a:latin typeface="Calibri"/>
                <a:cs typeface="Calibri"/>
              </a:rPr>
              <a:t>Canada</a:t>
            </a:r>
            <a:endParaRPr lang="en-US" sz="2000" dirty="0">
              <a:latin typeface="Calibri"/>
              <a:cs typeface="Calibri"/>
            </a:endParaRPr>
          </a:p>
        </p:txBody>
      </p:sp>
      <p:sp>
        <p:nvSpPr>
          <p:cNvPr id="62" name="TextBox 61"/>
          <p:cNvSpPr txBox="1"/>
          <p:nvPr/>
        </p:nvSpPr>
        <p:spPr>
          <a:xfrm>
            <a:off x="5603177" y="5562600"/>
            <a:ext cx="700507" cy="400110"/>
          </a:xfrm>
          <a:prstGeom prst="rect">
            <a:avLst/>
          </a:prstGeom>
          <a:noFill/>
        </p:spPr>
        <p:txBody>
          <a:bodyPr wrap="none" rtlCol="0">
            <a:spAutoFit/>
          </a:bodyPr>
          <a:lstStyle/>
          <a:p>
            <a:r>
              <a:rPr lang="en-US" sz="2000" dirty="0" smtClean="0">
                <a:latin typeface="Calibri"/>
                <a:cs typeface="Calibri"/>
              </a:rPr>
              <a:t>India</a:t>
            </a:r>
            <a:endParaRPr lang="en-US" sz="2000" dirty="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0B971204-4815-D145-9BED-7540AB0F899D}" type="slidenum">
              <a:rPr lang="en-US"/>
              <a:pPr/>
              <a:t>19</a:t>
            </a:fld>
            <a:endParaRPr lang="en-US"/>
          </a:p>
        </p:txBody>
      </p:sp>
      <p:sp>
        <p:nvSpPr>
          <p:cNvPr id="49167" name="Oval 15"/>
          <p:cNvSpPr>
            <a:spLocks noChangeArrowheads="1"/>
          </p:cNvSpPr>
          <p:nvPr/>
        </p:nvSpPr>
        <p:spPr bwMode="auto">
          <a:xfrm>
            <a:off x="7467600" y="5486400"/>
            <a:ext cx="990600" cy="990600"/>
          </a:xfrm>
          <a:prstGeom prst="ellipse">
            <a:avLst/>
          </a:prstGeom>
          <a:solidFill>
            <a:schemeClr val="bg1"/>
          </a:solidFill>
          <a:ln w="9525">
            <a:solidFill>
              <a:schemeClr val="tx1"/>
            </a:solidFill>
            <a:round/>
            <a:headEnd/>
            <a:tailEnd/>
          </a:ln>
          <a:effectLst/>
        </p:spPr>
        <p:txBody>
          <a:bodyPr wrap="none" anchor="ctr">
            <a:prstTxWarp prst="textNoShape">
              <a:avLst/>
            </a:prstTxWarp>
          </a:bodyPr>
          <a:lstStyle/>
          <a:p>
            <a:endParaRPr lang="en-US"/>
          </a:p>
        </p:txBody>
      </p:sp>
      <p:sp>
        <p:nvSpPr>
          <p:cNvPr id="49165" name="Oval 13"/>
          <p:cNvSpPr>
            <a:spLocks noChangeArrowheads="1"/>
          </p:cNvSpPr>
          <p:nvPr/>
        </p:nvSpPr>
        <p:spPr bwMode="auto">
          <a:xfrm>
            <a:off x="5943600" y="5486400"/>
            <a:ext cx="990600" cy="990600"/>
          </a:xfrm>
          <a:prstGeom prst="ellipse">
            <a:avLst/>
          </a:prstGeom>
          <a:solidFill>
            <a:schemeClr val="bg1"/>
          </a:solidFill>
          <a:ln w="9525">
            <a:solidFill>
              <a:schemeClr val="tx1"/>
            </a:solidFill>
            <a:round/>
            <a:headEnd/>
            <a:tailEnd/>
          </a:ln>
          <a:effectLst/>
        </p:spPr>
        <p:txBody>
          <a:bodyPr wrap="none" anchor="ctr">
            <a:prstTxWarp prst="textNoShape">
              <a:avLst/>
            </a:prstTxWarp>
          </a:bodyPr>
          <a:lstStyle/>
          <a:p>
            <a:endParaRPr lang="en-US"/>
          </a:p>
        </p:txBody>
      </p:sp>
      <p:sp>
        <p:nvSpPr>
          <p:cNvPr id="49164" name="Oval 12"/>
          <p:cNvSpPr>
            <a:spLocks noChangeArrowheads="1"/>
          </p:cNvSpPr>
          <p:nvPr/>
        </p:nvSpPr>
        <p:spPr bwMode="auto">
          <a:xfrm>
            <a:off x="5943600" y="2971800"/>
            <a:ext cx="990600" cy="990600"/>
          </a:xfrm>
          <a:prstGeom prst="ellipse">
            <a:avLst/>
          </a:prstGeom>
          <a:solidFill>
            <a:schemeClr val="bg1"/>
          </a:solidFill>
          <a:ln w="9525">
            <a:solidFill>
              <a:schemeClr val="tx1"/>
            </a:solidFill>
            <a:round/>
            <a:headEnd/>
            <a:tailEnd/>
          </a:ln>
          <a:effectLst/>
        </p:spPr>
        <p:txBody>
          <a:bodyPr wrap="none" anchor="ctr">
            <a:prstTxWarp prst="textNoShape">
              <a:avLst/>
            </a:prstTxWarp>
          </a:bodyPr>
          <a:lstStyle/>
          <a:p>
            <a:endParaRPr lang="en-US"/>
          </a:p>
        </p:txBody>
      </p:sp>
      <p:sp>
        <p:nvSpPr>
          <p:cNvPr id="49166" name="Oval 14"/>
          <p:cNvSpPr>
            <a:spLocks noChangeArrowheads="1"/>
          </p:cNvSpPr>
          <p:nvPr/>
        </p:nvSpPr>
        <p:spPr bwMode="auto">
          <a:xfrm>
            <a:off x="7543800" y="3048000"/>
            <a:ext cx="990600" cy="990600"/>
          </a:xfrm>
          <a:prstGeom prst="ellipse">
            <a:avLst/>
          </a:prstGeom>
          <a:solidFill>
            <a:schemeClr val="bg1"/>
          </a:solidFill>
          <a:ln w="9525">
            <a:solidFill>
              <a:schemeClr val="tx1"/>
            </a:solidFill>
            <a:round/>
            <a:headEnd/>
            <a:tailEnd/>
          </a:ln>
          <a:effectLst/>
        </p:spPr>
        <p:txBody>
          <a:bodyPr wrap="none" anchor="ctr">
            <a:prstTxWarp prst="textNoShape">
              <a:avLst/>
            </a:prstTxWarp>
          </a:bodyPr>
          <a:lstStyle/>
          <a:p>
            <a:endParaRPr lang="en-US"/>
          </a:p>
        </p:txBody>
      </p:sp>
      <p:sp>
        <p:nvSpPr>
          <p:cNvPr id="49154" name="Rectangle 2"/>
          <p:cNvSpPr>
            <a:spLocks noGrp="1" noChangeArrowheads="1"/>
          </p:cNvSpPr>
          <p:nvPr>
            <p:ph type="title"/>
          </p:nvPr>
        </p:nvSpPr>
        <p:spPr/>
        <p:txBody>
          <a:bodyPr/>
          <a:lstStyle/>
          <a:p>
            <a:r>
              <a:rPr lang="en-US"/>
              <a:t>Student Notes</a:t>
            </a:r>
            <a:br>
              <a:rPr lang="en-US"/>
            </a:br>
            <a:r>
              <a:rPr lang="en-US"/>
              <a:t>Combination Technique</a:t>
            </a:r>
          </a:p>
        </p:txBody>
      </p:sp>
      <p:sp>
        <p:nvSpPr>
          <p:cNvPr id="49155" name="Rectangle 3"/>
          <p:cNvSpPr>
            <a:spLocks noGrp="1" noChangeArrowheads="1"/>
          </p:cNvSpPr>
          <p:nvPr>
            <p:ph type="body" sz="half" idx="1"/>
          </p:nvPr>
        </p:nvSpPr>
        <p:spPr>
          <a:xfrm>
            <a:off x="914400" y="2362200"/>
            <a:ext cx="3924300" cy="3429000"/>
          </a:xfrm>
        </p:spPr>
        <p:txBody>
          <a:bodyPr/>
          <a:lstStyle/>
          <a:p>
            <a:r>
              <a:rPr lang="en-US" sz="2400"/>
              <a:t>Inflation</a:t>
            </a:r>
          </a:p>
          <a:p>
            <a:pPr lvl="1"/>
            <a:r>
              <a:rPr lang="en-US" sz="2000" b="1"/>
              <a:t>Increases when the money supply is greater than the value of the output nation’s goods &amp; services</a:t>
            </a:r>
          </a:p>
          <a:p>
            <a:pPr lvl="1"/>
            <a:r>
              <a:rPr lang="en-US" sz="2000" b="1"/>
              <a:t>Decreases when the money supply is smaller than the value of nation’s output of G&amp;S</a:t>
            </a:r>
          </a:p>
        </p:txBody>
      </p:sp>
      <p:sp>
        <p:nvSpPr>
          <p:cNvPr id="49157" name="Text Box 5"/>
          <p:cNvSpPr txBox="1">
            <a:spLocks noChangeArrowheads="1"/>
          </p:cNvSpPr>
          <p:nvPr/>
        </p:nvSpPr>
        <p:spPr bwMode="auto">
          <a:xfrm>
            <a:off x="4953000" y="2514600"/>
            <a:ext cx="36576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49158" name="Text Box 6"/>
          <p:cNvSpPr txBox="1">
            <a:spLocks noChangeArrowheads="1"/>
          </p:cNvSpPr>
          <p:nvPr/>
        </p:nvSpPr>
        <p:spPr bwMode="auto">
          <a:xfrm>
            <a:off x="5029200" y="2514600"/>
            <a:ext cx="35814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49159" name="Text Box 7"/>
          <p:cNvSpPr txBox="1">
            <a:spLocks noChangeArrowheads="1"/>
          </p:cNvSpPr>
          <p:nvPr/>
        </p:nvSpPr>
        <p:spPr bwMode="auto">
          <a:xfrm>
            <a:off x="5181600" y="2286000"/>
            <a:ext cx="3429000" cy="4414838"/>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dirty="0"/>
              <a:t>$1.10</a:t>
            </a:r>
          </a:p>
          <a:p>
            <a:pPr algn="l">
              <a:lnSpc>
                <a:spcPct val="75000"/>
              </a:lnSpc>
              <a:spcBef>
                <a:spcPct val="50000"/>
              </a:spcBef>
            </a:pPr>
            <a:r>
              <a:rPr lang="en-US" dirty="0"/>
              <a:t>           </a:t>
            </a:r>
            <a:r>
              <a:rPr lang="en-US" sz="2000" b="1" dirty="0"/>
              <a:t>money</a:t>
            </a:r>
          </a:p>
          <a:p>
            <a:pPr algn="l">
              <a:lnSpc>
                <a:spcPct val="75000"/>
              </a:lnSpc>
              <a:spcBef>
                <a:spcPct val="50000"/>
              </a:spcBef>
            </a:pPr>
            <a:r>
              <a:rPr lang="en-US" sz="2000" b="1" dirty="0"/>
              <a:t>             supply      &gt;      G&amp;S</a:t>
            </a:r>
            <a:endParaRPr lang="en-US" dirty="0"/>
          </a:p>
          <a:p>
            <a:pPr algn="l">
              <a:spcBef>
                <a:spcPct val="50000"/>
              </a:spcBef>
            </a:pPr>
            <a:r>
              <a:rPr lang="en-US" dirty="0"/>
              <a:t>$1.00       </a:t>
            </a:r>
          </a:p>
          <a:p>
            <a:pPr algn="l">
              <a:spcBef>
                <a:spcPct val="50000"/>
              </a:spcBef>
            </a:pPr>
            <a:endParaRPr lang="en-US" dirty="0"/>
          </a:p>
          <a:p>
            <a:pPr algn="l">
              <a:spcBef>
                <a:spcPct val="50000"/>
              </a:spcBef>
            </a:pPr>
            <a:r>
              <a:rPr lang="en-US" dirty="0"/>
              <a:t>$1.00</a:t>
            </a:r>
          </a:p>
          <a:p>
            <a:pPr algn="l">
              <a:spcBef>
                <a:spcPct val="50000"/>
              </a:spcBef>
            </a:pPr>
            <a:r>
              <a:rPr lang="en-US" dirty="0"/>
              <a:t>           </a:t>
            </a:r>
            <a:r>
              <a:rPr lang="en-US" sz="2000" b="1" dirty="0"/>
              <a:t>money</a:t>
            </a:r>
          </a:p>
          <a:p>
            <a:pPr algn="l">
              <a:lnSpc>
                <a:spcPct val="75000"/>
              </a:lnSpc>
              <a:spcBef>
                <a:spcPct val="50000"/>
              </a:spcBef>
            </a:pPr>
            <a:r>
              <a:rPr lang="en-US" sz="2000" b="1" dirty="0"/>
              <a:t>             supply      &lt;      G&amp;S</a:t>
            </a:r>
            <a:endParaRPr lang="en-US" dirty="0"/>
          </a:p>
          <a:p>
            <a:pPr algn="l">
              <a:spcBef>
                <a:spcPct val="50000"/>
              </a:spcBef>
            </a:pPr>
            <a:r>
              <a:rPr lang="en-US" dirty="0"/>
              <a:t>$ .90</a:t>
            </a:r>
          </a:p>
        </p:txBody>
      </p:sp>
      <p:sp>
        <p:nvSpPr>
          <p:cNvPr id="49161" name="Line 9"/>
          <p:cNvSpPr>
            <a:spLocks noChangeShapeType="1"/>
          </p:cNvSpPr>
          <p:nvPr/>
        </p:nvSpPr>
        <p:spPr bwMode="auto">
          <a:xfrm>
            <a:off x="5638800" y="5486400"/>
            <a:ext cx="0" cy="9144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49163" name="Line 11"/>
          <p:cNvSpPr>
            <a:spLocks noChangeShapeType="1"/>
          </p:cNvSpPr>
          <p:nvPr/>
        </p:nvSpPr>
        <p:spPr bwMode="auto">
          <a:xfrm flipV="1">
            <a:off x="5638800" y="2971800"/>
            <a:ext cx="0" cy="9906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98510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6517B50-EE4D-EB44-914E-BDADB83BEDAD}" type="slidenum">
              <a:rPr lang="en-US"/>
              <a:pPr/>
              <a:t>2</a:t>
            </a:fld>
            <a:endParaRPr lang="en-US"/>
          </a:p>
        </p:txBody>
      </p:sp>
      <p:sp>
        <p:nvSpPr>
          <p:cNvPr id="43010" name="Rectangle 2"/>
          <p:cNvSpPr>
            <a:spLocks noGrp="1" noChangeArrowheads="1"/>
          </p:cNvSpPr>
          <p:nvPr>
            <p:ph type="title"/>
          </p:nvPr>
        </p:nvSpPr>
        <p:spPr/>
        <p:txBody>
          <a:bodyPr/>
          <a:lstStyle/>
          <a:p>
            <a:r>
              <a:rPr lang="en-US" dirty="0" smtClean="0"/>
              <a:t>3 Primary Areas of Pedagogy</a:t>
            </a:r>
            <a:endParaRPr lang="en-US" dirty="0"/>
          </a:p>
        </p:txBody>
      </p:sp>
      <p:sp>
        <p:nvSpPr>
          <p:cNvPr id="43011" name="Rectangle 3"/>
          <p:cNvSpPr>
            <a:spLocks noGrp="1" noChangeArrowheads="1"/>
          </p:cNvSpPr>
          <p:nvPr>
            <p:ph type="body" idx="1"/>
          </p:nvPr>
        </p:nvSpPr>
        <p:spPr/>
        <p:txBody>
          <a:bodyPr/>
          <a:lstStyle/>
          <a:p>
            <a:pPr>
              <a:lnSpc>
                <a:spcPct val="90000"/>
              </a:lnSpc>
            </a:pPr>
            <a:endParaRPr lang="en-US" sz="2400" dirty="0" smtClean="0"/>
          </a:p>
          <a:p>
            <a:pPr>
              <a:lnSpc>
                <a:spcPct val="90000"/>
              </a:lnSpc>
            </a:pPr>
            <a:r>
              <a:rPr lang="en-US" sz="3200" dirty="0" smtClean="0"/>
              <a:t>Instructional strategies used by the teacher</a:t>
            </a:r>
          </a:p>
          <a:p>
            <a:pPr>
              <a:lnSpc>
                <a:spcPct val="90000"/>
              </a:lnSpc>
            </a:pPr>
            <a:r>
              <a:rPr lang="en-US" sz="3200" dirty="0" smtClean="0"/>
              <a:t>Management techniques used by the teacher</a:t>
            </a:r>
          </a:p>
          <a:p>
            <a:pPr>
              <a:lnSpc>
                <a:spcPct val="90000"/>
              </a:lnSpc>
            </a:pPr>
            <a:r>
              <a:rPr lang="en-US" sz="3200" dirty="0" smtClean="0"/>
              <a:t>Curriculum designed by the teacher</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sz="3200" dirty="0" smtClean="0"/>
              <a:t>Reinforcing Effort - Providing Recognition </a:t>
            </a:r>
            <a:r>
              <a:rPr lang="en-US" sz="2800" dirty="0" smtClean="0"/>
              <a:t>Guiding Principles – Reinforcing Effort</a:t>
            </a:r>
            <a:endParaRPr lang="en-US" sz="2800" dirty="0"/>
          </a:p>
        </p:txBody>
      </p:sp>
      <p:sp>
        <p:nvSpPr>
          <p:cNvPr id="3" name="Content Placeholder 2"/>
          <p:cNvSpPr>
            <a:spLocks noGrp="1"/>
          </p:cNvSpPr>
          <p:nvPr>
            <p:ph idx="1"/>
          </p:nvPr>
        </p:nvSpPr>
        <p:spPr/>
        <p:txBody>
          <a:bodyPr/>
          <a:lstStyle/>
          <a:p>
            <a:r>
              <a:rPr lang="en-US" dirty="0" smtClean="0"/>
              <a:t>Not all students realize the importance of believing in effort</a:t>
            </a:r>
          </a:p>
          <a:p>
            <a:pPr marL="0" indent="0">
              <a:buNone/>
            </a:pPr>
            <a:endParaRPr lang="en-US" dirty="0" smtClean="0"/>
          </a:p>
          <a:p>
            <a:r>
              <a:rPr lang="en-US" dirty="0" smtClean="0"/>
              <a:t>Students can learn to change their beliefs to an emphasis on effort</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20</a:t>
            </a:fld>
            <a:endParaRPr lang="en-US"/>
          </a:p>
        </p:txBody>
      </p:sp>
    </p:spTree>
    <p:extLst>
      <p:ext uri="{BB962C8B-B14F-4D97-AF65-F5344CB8AC3E}">
        <p14:creationId xmlns:p14="http://schemas.microsoft.com/office/powerpoint/2010/main" val="257404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sz="3200" dirty="0" smtClean="0"/>
              <a:t>Reinforcing Effort - Providing Recognition </a:t>
            </a:r>
            <a:r>
              <a:rPr lang="en-US" sz="2800" dirty="0" smtClean="0"/>
              <a:t>Classroom Practice – Reinforcing Effort</a:t>
            </a:r>
            <a:endParaRPr lang="en-US" sz="2800" dirty="0"/>
          </a:p>
        </p:txBody>
      </p:sp>
      <p:sp>
        <p:nvSpPr>
          <p:cNvPr id="3" name="Content Placeholder 2"/>
          <p:cNvSpPr>
            <a:spLocks noGrp="1"/>
          </p:cNvSpPr>
          <p:nvPr>
            <p:ph idx="1"/>
          </p:nvPr>
        </p:nvSpPr>
        <p:spPr/>
        <p:txBody>
          <a:bodyPr/>
          <a:lstStyle/>
          <a:p>
            <a:r>
              <a:rPr lang="en-US" dirty="0" smtClean="0"/>
              <a:t>Teach about effort</a:t>
            </a:r>
          </a:p>
          <a:p>
            <a:endParaRPr lang="en-US" dirty="0"/>
          </a:p>
          <a:p>
            <a:r>
              <a:rPr lang="en-US" dirty="0" smtClean="0"/>
              <a:t>Keep track of effort and achievement</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21</a:t>
            </a:fld>
            <a:endParaRPr lang="en-US"/>
          </a:p>
        </p:txBody>
      </p:sp>
    </p:spTree>
    <p:extLst>
      <p:ext uri="{BB962C8B-B14F-4D97-AF65-F5344CB8AC3E}">
        <p14:creationId xmlns:p14="http://schemas.microsoft.com/office/powerpoint/2010/main" val="2385367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en-US" dirty="0" smtClean="0"/>
              <a:t>Effort Rubric</a:t>
            </a:r>
            <a:endParaRPr lang="en-US" dirty="0"/>
          </a:p>
        </p:txBody>
      </p:sp>
      <p:sp>
        <p:nvSpPr>
          <p:cNvPr id="3" name="Text Placeholder 2"/>
          <p:cNvSpPr>
            <a:spLocks noGrp="1"/>
          </p:cNvSpPr>
          <p:nvPr>
            <p:ph type="body" idx="1"/>
          </p:nvPr>
        </p:nvSpPr>
        <p:spPr>
          <a:xfrm>
            <a:off x="533400" y="1371600"/>
            <a:ext cx="8153400" cy="639762"/>
          </a:xfrm>
        </p:spPr>
        <p:txBody>
          <a:bodyPr/>
          <a:lstStyle/>
          <a:p>
            <a:pPr algn="ctr"/>
            <a:r>
              <a:rPr lang="en-US" dirty="0" smtClean="0"/>
              <a:t>Effort</a:t>
            </a:r>
            <a:endParaRPr lang="en-US" dirty="0"/>
          </a:p>
        </p:txBody>
      </p:sp>
      <p:sp>
        <p:nvSpPr>
          <p:cNvPr id="4" name="Content Placeholder 3"/>
          <p:cNvSpPr>
            <a:spLocks noGrp="1"/>
          </p:cNvSpPr>
          <p:nvPr>
            <p:ph sz="half" idx="2"/>
          </p:nvPr>
        </p:nvSpPr>
        <p:spPr>
          <a:xfrm>
            <a:off x="457200" y="2286000"/>
            <a:ext cx="8229600" cy="3962399"/>
          </a:xfrm>
        </p:spPr>
        <p:txBody>
          <a:bodyPr/>
          <a:lstStyle/>
          <a:p>
            <a:r>
              <a:rPr lang="en-US" dirty="0" smtClean="0"/>
              <a:t>4 – I worked on the task until it was completed. I pushed myself to continue working even when difficulties arose or a solution was not evident.  I viewed the difficulties as opportunities.</a:t>
            </a:r>
          </a:p>
          <a:p>
            <a:r>
              <a:rPr lang="en-US" dirty="0" smtClean="0"/>
              <a:t>3 – I worked on the task until it was completed.  I pushed myself to continue working even when difficulties arose or a solution was not evident.</a:t>
            </a:r>
          </a:p>
          <a:p>
            <a:r>
              <a:rPr lang="en-US" dirty="0" smtClean="0"/>
              <a:t>2 – I put some effort into the task, but I stopped working when difficulties arose.</a:t>
            </a:r>
          </a:p>
          <a:p>
            <a:r>
              <a:rPr lang="en-US" dirty="0" smtClean="0"/>
              <a:t>1 – I put very little effort into the task.</a:t>
            </a:r>
            <a:endParaRPr lang="en-US" dirty="0"/>
          </a:p>
        </p:txBody>
      </p:sp>
      <p:sp>
        <p:nvSpPr>
          <p:cNvPr id="7" name="Slide Number Placeholder 6"/>
          <p:cNvSpPr>
            <a:spLocks noGrp="1"/>
          </p:cNvSpPr>
          <p:nvPr>
            <p:ph type="sldNum" sz="quarter" idx="12"/>
          </p:nvPr>
        </p:nvSpPr>
        <p:spPr/>
        <p:txBody>
          <a:bodyPr/>
          <a:lstStyle/>
          <a:p>
            <a:fld id="{8C862328-88EA-8049-A82D-200E9BFC3760}" type="slidenum">
              <a:rPr lang="en-US" smtClean="0"/>
              <a:pPr/>
              <a:t>22</a:t>
            </a:fld>
            <a:endParaRPr lang="en-US"/>
          </a:p>
        </p:txBody>
      </p:sp>
    </p:spTree>
    <p:extLst>
      <p:ext uri="{BB962C8B-B14F-4D97-AF65-F5344CB8AC3E}">
        <p14:creationId xmlns:p14="http://schemas.microsoft.com/office/powerpoint/2010/main" val="2632153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en-US" dirty="0" smtClean="0"/>
              <a:t>Achievement Rubric</a:t>
            </a:r>
            <a:endParaRPr lang="en-US" dirty="0"/>
          </a:p>
        </p:txBody>
      </p:sp>
      <p:sp>
        <p:nvSpPr>
          <p:cNvPr id="3" name="Text Placeholder 2"/>
          <p:cNvSpPr>
            <a:spLocks noGrp="1"/>
          </p:cNvSpPr>
          <p:nvPr>
            <p:ph type="body" idx="1"/>
          </p:nvPr>
        </p:nvSpPr>
        <p:spPr>
          <a:xfrm>
            <a:off x="533400" y="1371600"/>
            <a:ext cx="8153400" cy="639762"/>
          </a:xfrm>
        </p:spPr>
        <p:txBody>
          <a:bodyPr/>
          <a:lstStyle/>
          <a:p>
            <a:pPr algn="ctr"/>
            <a:r>
              <a:rPr lang="en-US" dirty="0" smtClean="0"/>
              <a:t>Achievement</a:t>
            </a:r>
            <a:endParaRPr lang="en-US" dirty="0"/>
          </a:p>
        </p:txBody>
      </p:sp>
      <p:sp>
        <p:nvSpPr>
          <p:cNvPr id="4" name="Content Placeholder 3"/>
          <p:cNvSpPr>
            <a:spLocks noGrp="1"/>
          </p:cNvSpPr>
          <p:nvPr>
            <p:ph sz="half" idx="2"/>
          </p:nvPr>
        </p:nvSpPr>
        <p:spPr>
          <a:xfrm>
            <a:off x="457200" y="2286000"/>
            <a:ext cx="8229600" cy="3962399"/>
          </a:xfrm>
        </p:spPr>
        <p:txBody>
          <a:bodyPr/>
          <a:lstStyle/>
          <a:p>
            <a:r>
              <a:rPr lang="en-US" dirty="0" smtClean="0"/>
              <a:t>4 – I exceeded the objectives of the task or lesson.</a:t>
            </a:r>
          </a:p>
          <a:p>
            <a:pPr marL="0" indent="0">
              <a:buNone/>
            </a:pPr>
            <a:endParaRPr lang="en-US" dirty="0" smtClean="0"/>
          </a:p>
          <a:p>
            <a:r>
              <a:rPr lang="en-US" dirty="0" smtClean="0"/>
              <a:t>3 – I met the objectives of the task or lesson.</a:t>
            </a:r>
          </a:p>
          <a:p>
            <a:endParaRPr lang="en-US" dirty="0" smtClean="0"/>
          </a:p>
          <a:p>
            <a:r>
              <a:rPr lang="en-US" dirty="0" smtClean="0"/>
              <a:t>2 – I met some of the objectives of the task or lesson but I did not meet others.</a:t>
            </a:r>
          </a:p>
          <a:p>
            <a:endParaRPr lang="en-US" dirty="0" smtClean="0"/>
          </a:p>
          <a:p>
            <a:r>
              <a:rPr lang="en-US" dirty="0" smtClean="0"/>
              <a:t>1 – I did not meet the objectives of the task or lesson.</a:t>
            </a:r>
            <a:endParaRPr lang="en-US" dirty="0"/>
          </a:p>
        </p:txBody>
      </p:sp>
      <p:sp>
        <p:nvSpPr>
          <p:cNvPr id="7" name="Slide Number Placeholder 6"/>
          <p:cNvSpPr>
            <a:spLocks noGrp="1"/>
          </p:cNvSpPr>
          <p:nvPr>
            <p:ph type="sldNum" sz="quarter" idx="12"/>
          </p:nvPr>
        </p:nvSpPr>
        <p:spPr/>
        <p:txBody>
          <a:bodyPr/>
          <a:lstStyle/>
          <a:p>
            <a:fld id="{8C862328-88EA-8049-A82D-200E9BFC3760}" type="slidenum">
              <a:rPr lang="en-US" smtClean="0"/>
              <a:pPr/>
              <a:t>23</a:t>
            </a:fld>
            <a:endParaRPr lang="en-US"/>
          </a:p>
        </p:txBody>
      </p:sp>
    </p:spTree>
    <p:extLst>
      <p:ext uri="{BB962C8B-B14F-4D97-AF65-F5344CB8AC3E}">
        <p14:creationId xmlns:p14="http://schemas.microsoft.com/office/powerpoint/2010/main" val="2791768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762000"/>
          </a:xfrm>
        </p:spPr>
        <p:txBody>
          <a:bodyPr/>
          <a:lstStyle/>
          <a:p>
            <a:pPr algn="ctr"/>
            <a:r>
              <a:rPr lang="en-US" dirty="0" smtClean="0"/>
              <a:t>Title and Achievement Chart</a:t>
            </a:r>
            <a:endParaRPr lang="en-US" dirty="0"/>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3148736105"/>
              </p:ext>
            </p:extLst>
          </p:nvPr>
        </p:nvGraphicFramePr>
        <p:xfrm>
          <a:off x="914400" y="2362200"/>
          <a:ext cx="8001000" cy="2641600"/>
        </p:xfrm>
        <a:graphic>
          <a:graphicData uri="http://schemas.openxmlformats.org/drawingml/2006/table">
            <a:tbl>
              <a:tblPr firstRow="1" bandRow="1">
                <a:tableStyleId>{5C22544A-7EE6-4342-B048-85BDC9FD1C3A}</a:tableStyleId>
              </a:tblPr>
              <a:tblGrid>
                <a:gridCol w="2000250"/>
                <a:gridCol w="3105150"/>
                <a:gridCol w="1219200"/>
                <a:gridCol w="1676400"/>
              </a:tblGrid>
              <a:tr h="990600">
                <a:tc>
                  <a:txBody>
                    <a:bodyPr/>
                    <a:lstStyle/>
                    <a:p>
                      <a:r>
                        <a:rPr lang="en-US" i="1" dirty="0" smtClean="0"/>
                        <a:t>Student</a:t>
                      </a:r>
                    </a:p>
                    <a:p>
                      <a:endParaRPr lang="en-US" i="1" dirty="0" smtClean="0"/>
                    </a:p>
                    <a:p>
                      <a:r>
                        <a:rPr lang="en-US" i="1" dirty="0" smtClean="0"/>
                        <a:t>______________</a:t>
                      </a:r>
                      <a:endParaRPr lang="en-US" i="1" dirty="0"/>
                    </a:p>
                  </a:txBody>
                  <a:tcPr/>
                </a:tc>
                <a:tc>
                  <a:txBody>
                    <a:bodyPr/>
                    <a:lstStyle/>
                    <a:p>
                      <a:pPr algn="ctr"/>
                      <a:r>
                        <a:rPr lang="en-US" i="1" dirty="0" smtClean="0"/>
                        <a:t>Assignment</a:t>
                      </a:r>
                      <a:endParaRPr lang="en-US" i="1" dirty="0"/>
                    </a:p>
                  </a:txBody>
                  <a:tcPr/>
                </a:tc>
                <a:tc>
                  <a:txBody>
                    <a:bodyPr/>
                    <a:lstStyle/>
                    <a:p>
                      <a:pPr algn="ctr"/>
                      <a:r>
                        <a:rPr lang="en-US" i="1" dirty="0" smtClean="0"/>
                        <a:t>Effort</a:t>
                      </a:r>
                      <a:r>
                        <a:rPr lang="en-US" i="1" baseline="0" dirty="0" smtClean="0"/>
                        <a:t> Rubric</a:t>
                      </a:r>
                      <a:endParaRPr lang="en-US" i="1" dirty="0"/>
                    </a:p>
                  </a:txBody>
                  <a:tcPr/>
                </a:tc>
                <a:tc>
                  <a:txBody>
                    <a:bodyPr/>
                    <a:lstStyle/>
                    <a:p>
                      <a:pPr algn="ctr"/>
                      <a:r>
                        <a:rPr lang="en-US" i="1" dirty="0" smtClean="0"/>
                        <a:t>Achievement</a:t>
                      </a:r>
                    </a:p>
                    <a:p>
                      <a:pPr algn="ctr"/>
                      <a:r>
                        <a:rPr lang="en-US" i="1" dirty="0" smtClean="0"/>
                        <a:t>Rubric</a:t>
                      </a:r>
                      <a:endParaRPr lang="en-US" i="1" dirty="0"/>
                    </a:p>
                  </a:txBody>
                  <a:tcPr/>
                </a:tc>
              </a:tr>
              <a:tr h="370840">
                <a:tc>
                  <a:txBody>
                    <a:bodyPr/>
                    <a:lstStyle/>
                    <a:p>
                      <a:r>
                        <a:rPr lang="en-US" dirty="0" smtClean="0"/>
                        <a:t>Fri., Oct. 22</a:t>
                      </a:r>
                      <a:endParaRPr lang="en-US" dirty="0"/>
                    </a:p>
                  </a:txBody>
                  <a:tcPr/>
                </a:tc>
                <a:tc>
                  <a:txBody>
                    <a:bodyPr/>
                    <a:lstStyle/>
                    <a:p>
                      <a:r>
                        <a:rPr lang="en-US" dirty="0" smtClean="0"/>
                        <a:t>Homework – 5 paragraph essay on </a:t>
                      </a:r>
                      <a:r>
                        <a:rPr lang="en-US" i="1" dirty="0" smtClean="0"/>
                        <a:t>Animal Farm</a:t>
                      </a:r>
                      <a:endParaRPr lang="en-US" dirty="0"/>
                    </a:p>
                  </a:txBody>
                  <a:tcPr/>
                </a:tc>
                <a:tc>
                  <a:txBody>
                    <a:bodyPr/>
                    <a:lstStyle/>
                    <a:p>
                      <a:pPr algn="ctr"/>
                      <a:r>
                        <a:rPr lang="en-US" dirty="0" smtClean="0"/>
                        <a:t>4</a:t>
                      </a:r>
                      <a:endParaRPr lang="en-US" dirty="0"/>
                    </a:p>
                  </a:txBody>
                  <a:tcPr anchor="ctr"/>
                </a:tc>
                <a:tc>
                  <a:txBody>
                    <a:bodyPr/>
                    <a:lstStyle/>
                    <a:p>
                      <a:pPr algn="ctr"/>
                      <a:r>
                        <a:rPr lang="en-US" dirty="0" smtClean="0"/>
                        <a:t>4</a:t>
                      </a:r>
                      <a:endParaRPr lang="en-US" dirty="0"/>
                    </a:p>
                  </a:txBody>
                  <a:tcPr anchor="ctr"/>
                </a:tc>
              </a:tr>
              <a:tr h="370840">
                <a:tc>
                  <a:txBody>
                    <a:bodyPr/>
                    <a:lstStyle/>
                    <a:p>
                      <a:r>
                        <a:rPr lang="en-US" dirty="0" smtClean="0"/>
                        <a:t>Wed., Oct. 27</a:t>
                      </a:r>
                    </a:p>
                  </a:txBody>
                  <a:tcPr/>
                </a:tc>
                <a:tc>
                  <a:txBody>
                    <a:bodyPr/>
                    <a:lstStyle/>
                    <a:p>
                      <a:r>
                        <a:rPr lang="en-US" dirty="0" smtClean="0"/>
                        <a:t>In-class essay about allegory</a:t>
                      </a:r>
                      <a:endParaRPr lang="en-US" dirty="0"/>
                    </a:p>
                  </a:txBody>
                  <a:tcPr/>
                </a:tc>
                <a:tc>
                  <a:txBody>
                    <a:bodyPr/>
                    <a:lstStyle/>
                    <a:p>
                      <a:pPr algn="ctr"/>
                      <a:r>
                        <a:rPr lang="en-US" dirty="0" smtClean="0"/>
                        <a:t>4</a:t>
                      </a:r>
                      <a:endParaRPr lang="en-US" dirty="0"/>
                    </a:p>
                  </a:txBody>
                  <a:tcPr anchor="ctr"/>
                </a:tc>
                <a:tc>
                  <a:txBody>
                    <a:bodyPr/>
                    <a:lstStyle/>
                    <a:p>
                      <a:pPr algn="ctr"/>
                      <a:r>
                        <a:rPr lang="en-US" dirty="0" smtClean="0"/>
                        <a:t>3</a:t>
                      </a:r>
                      <a:endParaRPr lang="en-US" dirty="0"/>
                    </a:p>
                  </a:txBody>
                  <a:tcPr anchor="ctr"/>
                </a:tc>
              </a:tr>
              <a:tr h="370840">
                <a:tc>
                  <a:txBody>
                    <a:bodyPr/>
                    <a:lstStyle/>
                    <a:p>
                      <a:r>
                        <a:rPr lang="en-US" dirty="0" smtClean="0"/>
                        <a:t>Thurs., Oct. 28</a:t>
                      </a:r>
                      <a:endParaRPr lang="en-US" dirty="0"/>
                    </a:p>
                  </a:txBody>
                  <a:tcPr/>
                </a:tc>
                <a:tc>
                  <a:txBody>
                    <a:bodyPr/>
                    <a:lstStyle/>
                    <a:p>
                      <a:r>
                        <a:rPr lang="en-US" dirty="0" smtClean="0"/>
                        <a:t>Pop quiz</a:t>
                      </a:r>
                      <a:endParaRPr lang="en-US" dirty="0"/>
                    </a:p>
                  </a:txBody>
                  <a:tcPr/>
                </a:tc>
                <a:tc>
                  <a:txBody>
                    <a:bodyPr/>
                    <a:lstStyle/>
                    <a:p>
                      <a:pPr algn="ctr"/>
                      <a:r>
                        <a:rPr lang="en-US" dirty="0" smtClean="0"/>
                        <a:t>3</a:t>
                      </a:r>
                      <a:endParaRPr lang="en-US" dirty="0"/>
                    </a:p>
                  </a:txBody>
                  <a:tcPr anchor="ctr"/>
                </a:tc>
                <a:tc>
                  <a:txBody>
                    <a:bodyPr/>
                    <a:lstStyle/>
                    <a:p>
                      <a:pPr algn="ctr"/>
                      <a:r>
                        <a:rPr lang="en-US" dirty="0" smtClean="0"/>
                        <a:t>3</a:t>
                      </a:r>
                      <a:endParaRPr lang="en-US" dirty="0"/>
                    </a:p>
                  </a:txBody>
                  <a:tcPr anchor="ctr"/>
                </a:tc>
              </a:tr>
            </a:tbl>
          </a:graphicData>
        </a:graphic>
      </p:graphicFrame>
      <p:sp>
        <p:nvSpPr>
          <p:cNvPr id="4" name="Slide Number Placeholder 3"/>
          <p:cNvSpPr>
            <a:spLocks noGrp="1"/>
          </p:cNvSpPr>
          <p:nvPr>
            <p:ph type="sldNum" sz="quarter" idx="12"/>
          </p:nvPr>
        </p:nvSpPr>
        <p:spPr/>
        <p:txBody>
          <a:bodyPr/>
          <a:lstStyle/>
          <a:p>
            <a:fld id="{EA959393-BF72-564F-8382-0B10A1CD22D2}" type="slidenum">
              <a:rPr lang="en-US" smtClean="0"/>
              <a:pPr/>
              <a:t>24</a:t>
            </a:fld>
            <a:endParaRPr lang="en-US"/>
          </a:p>
        </p:txBody>
      </p:sp>
    </p:spTree>
    <p:extLst>
      <p:ext uri="{BB962C8B-B14F-4D97-AF65-F5344CB8AC3E}">
        <p14:creationId xmlns:p14="http://schemas.microsoft.com/office/powerpoint/2010/main" val="2863981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sz="3200" dirty="0" smtClean="0"/>
              <a:t>Reinforcing Effort - Providing Recognition </a:t>
            </a:r>
            <a:r>
              <a:rPr lang="en-US" sz="2800" dirty="0" smtClean="0"/>
              <a:t>Guiding Principles – Providing Recognition</a:t>
            </a:r>
            <a:endParaRPr lang="en-US" sz="2800" dirty="0"/>
          </a:p>
        </p:txBody>
      </p:sp>
      <p:sp>
        <p:nvSpPr>
          <p:cNvPr id="3" name="Content Placeholder 2"/>
          <p:cNvSpPr>
            <a:spLocks noGrp="1"/>
          </p:cNvSpPr>
          <p:nvPr>
            <p:ph idx="1"/>
          </p:nvPr>
        </p:nvSpPr>
        <p:spPr/>
        <p:txBody>
          <a:bodyPr/>
          <a:lstStyle/>
          <a:p>
            <a:r>
              <a:rPr lang="en-US" dirty="0" smtClean="0"/>
              <a:t>Rewards do not necessarily have a negative effect on intrinsic motivation</a:t>
            </a:r>
          </a:p>
          <a:p>
            <a:r>
              <a:rPr lang="en-US" dirty="0" smtClean="0"/>
              <a:t>Reward is most effective when it is contingent on the attainment of some standard of performance</a:t>
            </a:r>
          </a:p>
          <a:p>
            <a:r>
              <a:rPr lang="en-US" dirty="0" smtClean="0"/>
              <a:t>Abstract recognition is more effective than tangible rewards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25</a:t>
            </a:fld>
            <a:endParaRPr lang="en-US"/>
          </a:p>
        </p:txBody>
      </p:sp>
    </p:spTree>
    <p:extLst>
      <p:ext uri="{BB962C8B-B14F-4D97-AF65-F5344CB8AC3E}">
        <p14:creationId xmlns:p14="http://schemas.microsoft.com/office/powerpoint/2010/main" val="3814077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sz="3200" dirty="0" smtClean="0"/>
              <a:t>Reinforcing Effort - Providing Recognition Classroom Practice – Reinforcing Effort</a:t>
            </a:r>
            <a:endParaRPr lang="en-US" sz="3200" dirty="0"/>
          </a:p>
        </p:txBody>
      </p:sp>
      <p:sp>
        <p:nvSpPr>
          <p:cNvPr id="3" name="Content Placeholder 2"/>
          <p:cNvSpPr>
            <a:spLocks noGrp="1"/>
          </p:cNvSpPr>
          <p:nvPr>
            <p:ph idx="1"/>
          </p:nvPr>
        </p:nvSpPr>
        <p:spPr/>
        <p:txBody>
          <a:bodyPr/>
          <a:lstStyle/>
          <a:p>
            <a:r>
              <a:rPr lang="en-US" dirty="0" smtClean="0"/>
              <a:t>Personalize recognition</a:t>
            </a:r>
          </a:p>
          <a:p>
            <a:endParaRPr lang="en-US" dirty="0"/>
          </a:p>
          <a:p>
            <a:r>
              <a:rPr lang="en-US" dirty="0" smtClean="0"/>
              <a:t>Pause, prompt, and praise</a:t>
            </a:r>
          </a:p>
          <a:p>
            <a:endParaRPr lang="en-US" dirty="0"/>
          </a:p>
          <a:p>
            <a:r>
              <a:rPr lang="en-US" dirty="0" smtClean="0"/>
              <a:t>Concrete symbols of recognition</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26</a:t>
            </a:fld>
            <a:endParaRPr lang="en-US"/>
          </a:p>
        </p:txBody>
      </p:sp>
    </p:spTree>
    <p:extLst>
      <p:ext uri="{BB962C8B-B14F-4D97-AF65-F5344CB8AC3E}">
        <p14:creationId xmlns:p14="http://schemas.microsoft.com/office/powerpoint/2010/main" val="2998894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Homework and Practice</a:t>
            </a:r>
            <a:br>
              <a:rPr lang="en-US" dirty="0" smtClean="0"/>
            </a:br>
            <a:r>
              <a:rPr lang="en-US" sz="3200" dirty="0" smtClean="0"/>
              <a:t> Guiding Principles – Homework</a:t>
            </a:r>
            <a:endParaRPr lang="en-US" sz="3200" dirty="0"/>
          </a:p>
        </p:txBody>
      </p:sp>
      <p:sp>
        <p:nvSpPr>
          <p:cNvPr id="3" name="Content Placeholder 2"/>
          <p:cNvSpPr>
            <a:spLocks noGrp="1"/>
          </p:cNvSpPr>
          <p:nvPr>
            <p:ph idx="1"/>
          </p:nvPr>
        </p:nvSpPr>
        <p:spPr/>
        <p:txBody>
          <a:bodyPr/>
          <a:lstStyle/>
          <a:p>
            <a:r>
              <a:rPr lang="en-US" dirty="0" smtClean="0"/>
              <a:t>The amount of homework assigned to students should vary by grade</a:t>
            </a:r>
          </a:p>
          <a:p>
            <a:r>
              <a:rPr lang="en-US" dirty="0" smtClean="0"/>
              <a:t>Parent involvement in homework should be kept to a minimum</a:t>
            </a:r>
          </a:p>
          <a:p>
            <a:r>
              <a:rPr lang="en-US" dirty="0" smtClean="0"/>
              <a:t>The purpose of homework should be identified and articulated</a:t>
            </a:r>
          </a:p>
          <a:p>
            <a:r>
              <a:rPr lang="en-US" dirty="0" smtClean="0"/>
              <a:t>If homework is assigned, it should be commented upon.</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27</a:t>
            </a:fld>
            <a:endParaRPr lang="en-US"/>
          </a:p>
        </p:txBody>
      </p:sp>
    </p:spTree>
    <p:extLst>
      <p:ext uri="{BB962C8B-B14F-4D97-AF65-F5344CB8AC3E}">
        <p14:creationId xmlns:p14="http://schemas.microsoft.com/office/powerpoint/2010/main" val="958744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Homework and Practice</a:t>
            </a:r>
            <a:br>
              <a:rPr lang="en-US" dirty="0" smtClean="0"/>
            </a:br>
            <a:r>
              <a:rPr lang="en-US" sz="3200" dirty="0" smtClean="0"/>
              <a:t>Classroom Practice – Homework</a:t>
            </a:r>
            <a:endParaRPr lang="en-US" sz="3200" dirty="0"/>
          </a:p>
        </p:txBody>
      </p:sp>
      <p:sp>
        <p:nvSpPr>
          <p:cNvPr id="3" name="Content Placeholder 2"/>
          <p:cNvSpPr>
            <a:spLocks noGrp="1"/>
          </p:cNvSpPr>
          <p:nvPr>
            <p:ph idx="1"/>
          </p:nvPr>
        </p:nvSpPr>
        <p:spPr/>
        <p:txBody>
          <a:bodyPr/>
          <a:lstStyle/>
          <a:p>
            <a:r>
              <a:rPr lang="en-US" dirty="0" smtClean="0"/>
              <a:t>Establish and communicate a homework policy and homework guidelines</a:t>
            </a:r>
          </a:p>
          <a:p>
            <a:endParaRPr lang="en-US" dirty="0"/>
          </a:p>
          <a:p>
            <a:r>
              <a:rPr lang="en-US" dirty="0" smtClean="0"/>
              <a:t>Design homework assignments that clearly articulate the purpose and outcome</a:t>
            </a:r>
          </a:p>
          <a:p>
            <a:endParaRPr lang="en-US" dirty="0"/>
          </a:p>
          <a:p>
            <a:r>
              <a:rPr lang="en-US" dirty="0" smtClean="0"/>
              <a:t>Vary the approaches to providing feedback</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28</a:t>
            </a:fld>
            <a:endParaRPr lang="en-US"/>
          </a:p>
        </p:txBody>
      </p:sp>
    </p:spTree>
    <p:extLst>
      <p:ext uri="{BB962C8B-B14F-4D97-AF65-F5344CB8AC3E}">
        <p14:creationId xmlns:p14="http://schemas.microsoft.com/office/powerpoint/2010/main" val="2643120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762000"/>
          </a:xfrm>
        </p:spPr>
        <p:txBody>
          <a:bodyPr anchor="t"/>
          <a:lstStyle/>
          <a:p>
            <a:pPr algn="ctr"/>
            <a:r>
              <a:rPr lang="en-US" dirty="0" smtClean="0"/>
              <a:t>Sample Homework Guidelines</a:t>
            </a:r>
            <a:endParaRPr lang="en-US" sz="3200" dirty="0"/>
          </a:p>
        </p:txBody>
      </p:sp>
      <p:sp>
        <p:nvSpPr>
          <p:cNvPr id="3" name="Content Placeholder 2"/>
          <p:cNvSpPr>
            <a:spLocks noGrp="1"/>
          </p:cNvSpPr>
          <p:nvPr>
            <p:ph idx="1"/>
          </p:nvPr>
        </p:nvSpPr>
        <p:spPr>
          <a:xfrm>
            <a:off x="381000" y="2286000"/>
            <a:ext cx="8763000" cy="4419600"/>
          </a:xfrm>
        </p:spPr>
        <p:txBody>
          <a:bodyPr/>
          <a:lstStyle/>
          <a:p>
            <a:r>
              <a:rPr lang="en-US" sz="2000" dirty="0" smtClean="0"/>
              <a:t>Help set up a consistent organized place for homework to be done.</a:t>
            </a:r>
          </a:p>
          <a:p>
            <a:r>
              <a:rPr lang="en-US" sz="2000" dirty="0" smtClean="0"/>
              <a:t>Help your child establish either a consistent schedule for completing homework</a:t>
            </a:r>
          </a:p>
          <a:p>
            <a:r>
              <a:rPr lang="en-US" sz="2000" dirty="0" smtClean="0"/>
              <a:t>Encourage, motivate and prompt your child, but do not sit with him and do the homework with him. The purpose of homework is for your child to practice and use what he has learned. If your child is consistently not able to do the homework by himself, please contact the teacher.</a:t>
            </a:r>
          </a:p>
          <a:p>
            <a:r>
              <a:rPr lang="en-US" sz="2000" dirty="0" smtClean="0"/>
              <a:t>If your child is practicing a skill, ask him to tell you which steps are easy for him, which are difficult, or how he is going to improve.</a:t>
            </a:r>
          </a:p>
          <a:p>
            <a:r>
              <a:rPr lang="en-US" sz="2000" dirty="0" smtClean="0"/>
              <a:t>Although there might be exceptions, the minutes your child should spend on homework should equal about 10 minutes times his grade level.</a:t>
            </a:r>
          </a:p>
          <a:p>
            <a:r>
              <a:rPr lang="en-US" sz="2000" dirty="0" smtClean="0"/>
              <a:t>When bedtime comes, please stop your child, even if he is not done.</a:t>
            </a:r>
            <a:endParaRPr lang="en-US" sz="2000"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29</a:t>
            </a:fld>
            <a:endParaRPr lang="en-US"/>
          </a:p>
        </p:txBody>
      </p:sp>
    </p:spTree>
    <p:extLst>
      <p:ext uri="{BB962C8B-B14F-4D97-AF65-F5344CB8AC3E}">
        <p14:creationId xmlns:p14="http://schemas.microsoft.com/office/powerpoint/2010/main" val="105243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143000"/>
          </a:xfrm>
        </p:spPr>
        <p:txBody>
          <a:bodyPr anchor="t"/>
          <a:lstStyle/>
          <a:p>
            <a:pPr algn="ctr"/>
            <a:r>
              <a:rPr lang="en-US" dirty="0" smtClean="0"/>
              <a:t>Similarities and Differences</a:t>
            </a:r>
            <a:br>
              <a:rPr lang="en-US" dirty="0" smtClean="0"/>
            </a:br>
            <a:r>
              <a:rPr lang="en-US" dirty="0" smtClean="0"/>
              <a:t>Guiding Principles</a:t>
            </a:r>
            <a:endParaRPr lang="en-US" dirty="0"/>
          </a:p>
        </p:txBody>
      </p:sp>
      <p:sp>
        <p:nvSpPr>
          <p:cNvPr id="3" name="Content Placeholder 2"/>
          <p:cNvSpPr>
            <a:spLocks noGrp="1"/>
          </p:cNvSpPr>
          <p:nvPr>
            <p:ph idx="1"/>
          </p:nvPr>
        </p:nvSpPr>
        <p:spPr/>
        <p:txBody>
          <a:bodyPr/>
          <a:lstStyle/>
          <a:p>
            <a:r>
              <a:rPr lang="en-US" dirty="0" smtClean="0"/>
              <a:t>Guide students to identify similarities and differences</a:t>
            </a:r>
          </a:p>
          <a:p>
            <a:r>
              <a:rPr lang="en-US" dirty="0" smtClean="0"/>
              <a:t>Ask students to identify similarities and differences</a:t>
            </a:r>
          </a:p>
          <a:p>
            <a:r>
              <a:rPr lang="en-US" dirty="0" smtClean="0"/>
              <a:t>Represent similarities and differences in graphic or symbolic form</a:t>
            </a:r>
          </a:p>
          <a:p>
            <a:r>
              <a:rPr lang="en-US" dirty="0" smtClean="0"/>
              <a:t>Can be accomplished in a variety of ways</a:t>
            </a:r>
          </a:p>
          <a:p>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3</a:t>
            </a:fld>
            <a:endParaRPr lang="en-US"/>
          </a:p>
        </p:txBody>
      </p:sp>
    </p:spTree>
    <p:extLst>
      <p:ext uri="{BB962C8B-B14F-4D97-AF65-F5344CB8AC3E}">
        <p14:creationId xmlns:p14="http://schemas.microsoft.com/office/powerpoint/2010/main" val="475515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Homework and Practice</a:t>
            </a:r>
            <a:br>
              <a:rPr lang="en-US" dirty="0" smtClean="0"/>
            </a:br>
            <a:r>
              <a:rPr lang="en-US" sz="3200" dirty="0" smtClean="0"/>
              <a:t> Guiding Principles – Practice</a:t>
            </a:r>
            <a:endParaRPr lang="en-US" sz="3200" dirty="0"/>
          </a:p>
        </p:txBody>
      </p:sp>
      <p:sp>
        <p:nvSpPr>
          <p:cNvPr id="3" name="Content Placeholder 2"/>
          <p:cNvSpPr>
            <a:spLocks noGrp="1"/>
          </p:cNvSpPr>
          <p:nvPr>
            <p:ph idx="1"/>
          </p:nvPr>
        </p:nvSpPr>
        <p:spPr/>
        <p:txBody>
          <a:bodyPr/>
          <a:lstStyle/>
          <a:p>
            <a:r>
              <a:rPr lang="en-US" dirty="0" smtClean="0"/>
              <a:t>Mastering a skill requires a fair amount of focused practice.</a:t>
            </a:r>
          </a:p>
          <a:p>
            <a:pPr marL="0" indent="0">
              <a:buNone/>
            </a:pPr>
            <a:endParaRPr lang="en-US" dirty="0" smtClean="0"/>
          </a:p>
          <a:p>
            <a:r>
              <a:rPr lang="en-US" dirty="0" smtClean="0"/>
              <a:t>While practicing, students should adapt and shape what they have learned.</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30</a:t>
            </a:fld>
            <a:endParaRPr lang="en-US"/>
          </a:p>
        </p:txBody>
      </p:sp>
    </p:spTree>
    <p:extLst>
      <p:ext uri="{BB962C8B-B14F-4D97-AF65-F5344CB8AC3E}">
        <p14:creationId xmlns:p14="http://schemas.microsoft.com/office/powerpoint/2010/main" val="3478649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Homework and Practice</a:t>
            </a:r>
            <a:br>
              <a:rPr lang="en-US" dirty="0" smtClean="0"/>
            </a:br>
            <a:r>
              <a:rPr lang="en-US" sz="3200" dirty="0" smtClean="0"/>
              <a:t>Classroom Practice – Practice</a:t>
            </a:r>
            <a:endParaRPr lang="en-US" sz="3200" dirty="0"/>
          </a:p>
        </p:txBody>
      </p:sp>
      <p:sp>
        <p:nvSpPr>
          <p:cNvPr id="3" name="Content Placeholder 2"/>
          <p:cNvSpPr>
            <a:spLocks noGrp="1"/>
          </p:cNvSpPr>
          <p:nvPr>
            <p:ph idx="1"/>
          </p:nvPr>
        </p:nvSpPr>
        <p:spPr/>
        <p:txBody>
          <a:bodyPr/>
          <a:lstStyle/>
          <a:p>
            <a:r>
              <a:rPr lang="en-US" dirty="0" smtClean="0"/>
              <a:t>Chart accuracy and speed</a:t>
            </a:r>
          </a:p>
          <a:p>
            <a:endParaRPr lang="en-US" dirty="0"/>
          </a:p>
          <a:p>
            <a:r>
              <a:rPr lang="en-US" dirty="0" smtClean="0"/>
              <a:t>Design practice assignments that focus on specific elements of a complex skill or process</a:t>
            </a:r>
          </a:p>
          <a:p>
            <a:endParaRPr lang="en-US" dirty="0"/>
          </a:p>
          <a:p>
            <a:r>
              <a:rPr lang="en-US" dirty="0" smtClean="0"/>
              <a:t>Plan time for students to increase their conceptual understanding of skills or processes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31</a:t>
            </a:fld>
            <a:endParaRPr lang="en-US"/>
          </a:p>
        </p:txBody>
      </p:sp>
    </p:spTree>
    <p:extLst>
      <p:ext uri="{BB962C8B-B14F-4D97-AF65-F5344CB8AC3E}">
        <p14:creationId xmlns:p14="http://schemas.microsoft.com/office/powerpoint/2010/main" val="3978341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Non Linguistic Representations</a:t>
            </a:r>
            <a:r>
              <a:rPr lang="en-US" sz="3200" dirty="0" smtClean="0"/>
              <a:t> Guiding Principles</a:t>
            </a:r>
            <a:endParaRPr lang="en-US" sz="3200" dirty="0"/>
          </a:p>
        </p:txBody>
      </p:sp>
      <p:sp>
        <p:nvSpPr>
          <p:cNvPr id="3" name="Content Placeholder 2"/>
          <p:cNvSpPr>
            <a:spLocks noGrp="1"/>
          </p:cNvSpPr>
          <p:nvPr>
            <p:ph idx="1"/>
          </p:nvPr>
        </p:nvSpPr>
        <p:spPr/>
        <p:txBody>
          <a:bodyPr/>
          <a:lstStyle/>
          <a:p>
            <a:r>
              <a:rPr lang="en-US" dirty="0" smtClean="0"/>
              <a:t>A variety of activities produce nonlinguistic representations</a:t>
            </a:r>
          </a:p>
          <a:p>
            <a:pPr marL="0" indent="0">
              <a:buNone/>
            </a:pPr>
            <a:endParaRPr lang="en-US" dirty="0" smtClean="0"/>
          </a:p>
          <a:p>
            <a:r>
              <a:rPr lang="en-US" dirty="0" smtClean="0"/>
              <a:t>Nonlinguistic representations should elaborate on knowledge</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32</a:t>
            </a:fld>
            <a:endParaRPr lang="en-US"/>
          </a:p>
        </p:txBody>
      </p:sp>
    </p:spTree>
    <p:extLst>
      <p:ext uri="{BB962C8B-B14F-4D97-AF65-F5344CB8AC3E}">
        <p14:creationId xmlns:p14="http://schemas.microsoft.com/office/powerpoint/2010/main" val="138702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Non-Linguistic Representations</a:t>
            </a:r>
            <a:br>
              <a:rPr lang="en-US" dirty="0" smtClean="0"/>
            </a:br>
            <a:r>
              <a:rPr lang="en-US" sz="3200" dirty="0" smtClean="0"/>
              <a:t>Classroom Practice</a:t>
            </a:r>
            <a:endParaRPr lang="en-US" sz="3200" dirty="0"/>
          </a:p>
        </p:txBody>
      </p:sp>
      <p:sp>
        <p:nvSpPr>
          <p:cNvPr id="3" name="Content Placeholder 2"/>
          <p:cNvSpPr>
            <a:spLocks noGrp="1"/>
          </p:cNvSpPr>
          <p:nvPr>
            <p:ph idx="1"/>
          </p:nvPr>
        </p:nvSpPr>
        <p:spPr/>
        <p:txBody>
          <a:bodyPr/>
          <a:lstStyle/>
          <a:p>
            <a:r>
              <a:rPr lang="en-US" dirty="0" smtClean="0"/>
              <a:t>Create graphic organizers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33</a:t>
            </a:fld>
            <a:endParaRPr lang="en-US"/>
          </a:p>
        </p:txBody>
      </p:sp>
    </p:spTree>
    <p:extLst>
      <p:ext uri="{BB962C8B-B14F-4D97-AF65-F5344CB8AC3E}">
        <p14:creationId xmlns:p14="http://schemas.microsoft.com/office/powerpoint/2010/main" val="40183708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4"/>
          <p:cNvSpPr>
            <a:spLocks noGrp="1"/>
          </p:cNvSpPr>
          <p:nvPr>
            <p:ph type="sldNum" sz="quarter" idx="12"/>
          </p:nvPr>
        </p:nvSpPr>
        <p:spPr/>
        <p:txBody>
          <a:bodyPr/>
          <a:lstStyle/>
          <a:p>
            <a:fld id="{8274B190-A087-054E-A41F-C34370E9731D}" type="slidenum">
              <a:rPr lang="en-US"/>
              <a:pPr/>
              <a:t>34</a:t>
            </a:fld>
            <a:endParaRPr lang="en-US"/>
          </a:p>
        </p:txBody>
      </p:sp>
      <p:sp>
        <p:nvSpPr>
          <p:cNvPr id="50188" name="Oval 12"/>
          <p:cNvSpPr>
            <a:spLocks noChangeArrowheads="1"/>
          </p:cNvSpPr>
          <p:nvPr/>
        </p:nvSpPr>
        <p:spPr bwMode="auto">
          <a:xfrm>
            <a:off x="1447800" y="4038600"/>
            <a:ext cx="762000" cy="6858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0189" name="Oval 13"/>
          <p:cNvSpPr>
            <a:spLocks noChangeArrowheads="1"/>
          </p:cNvSpPr>
          <p:nvPr/>
        </p:nvSpPr>
        <p:spPr bwMode="auto">
          <a:xfrm>
            <a:off x="3124200" y="5562600"/>
            <a:ext cx="762000" cy="6858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0187" name="Oval 11"/>
          <p:cNvSpPr>
            <a:spLocks noChangeArrowheads="1"/>
          </p:cNvSpPr>
          <p:nvPr/>
        </p:nvSpPr>
        <p:spPr bwMode="auto">
          <a:xfrm>
            <a:off x="6096000" y="4953000"/>
            <a:ext cx="762000" cy="6858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0186" name="Oval 10"/>
          <p:cNvSpPr>
            <a:spLocks noChangeArrowheads="1"/>
          </p:cNvSpPr>
          <p:nvPr/>
        </p:nvSpPr>
        <p:spPr bwMode="auto">
          <a:xfrm>
            <a:off x="6858000" y="3048000"/>
            <a:ext cx="762000" cy="6858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0185" name="Oval 9"/>
          <p:cNvSpPr>
            <a:spLocks noChangeArrowheads="1"/>
          </p:cNvSpPr>
          <p:nvPr/>
        </p:nvSpPr>
        <p:spPr bwMode="auto">
          <a:xfrm>
            <a:off x="3657600" y="2438400"/>
            <a:ext cx="762000" cy="6858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0190" name="Oval 14"/>
          <p:cNvSpPr>
            <a:spLocks noChangeArrowheads="1"/>
          </p:cNvSpPr>
          <p:nvPr/>
        </p:nvSpPr>
        <p:spPr bwMode="auto">
          <a:xfrm>
            <a:off x="3886200" y="3581400"/>
            <a:ext cx="1066800" cy="11430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0178" name="Rectangle 2"/>
          <p:cNvSpPr>
            <a:spLocks noGrp="1" noChangeArrowheads="1"/>
          </p:cNvSpPr>
          <p:nvPr>
            <p:ph type="title"/>
          </p:nvPr>
        </p:nvSpPr>
        <p:spPr/>
        <p:txBody>
          <a:bodyPr/>
          <a:lstStyle/>
          <a:p>
            <a:r>
              <a:rPr lang="en-US"/>
              <a:t>Descriptive Pattern Organizer</a:t>
            </a:r>
          </a:p>
        </p:txBody>
      </p:sp>
      <p:sp>
        <p:nvSpPr>
          <p:cNvPr id="50179" name="Text Box 3"/>
          <p:cNvSpPr txBox="1">
            <a:spLocks noChangeArrowheads="1"/>
          </p:cNvSpPr>
          <p:nvPr/>
        </p:nvSpPr>
        <p:spPr bwMode="auto">
          <a:xfrm>
            <a:off x="3657600" y="2514600"/>
            <a:ext cx="914400" cy="45720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b="1"/>
              <a:t>Fact</a:t>
            </a:r>
          </a:p>
        </p:txBody>
      </p:sp>
      <p:sp>
        <p:nvSpPr>
          <p:cNvPr id="50180" name="Text Box 4"/>
          <p:cNvSpPr txBox="1">
            <a:spLocks noChangeArrowheads="1"/>
          </p:cNvSpPr>
          <p:nvPr/>
        </p:nvSpPr>
        <p:spPr bwMode="auto">
          <a:xfrm>
            <a:off x="6858000" y="3124200"/>
            <a:ext cx="914400" cy="45720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b="1"/>
              <a:t>Fact</a:t>
            </a:r>
          </a:p>
        </p:txBody>
      </p:sp>
      <p:sp>
        <p:nvSpPr>
          <p:cNvPr id="50181" name="Text Box 5"/>
          <p:cNvSpPr txBox="1">
            <a:spLocks noChangeArrowheads="1"/>
          </p:cNvSpPr>
          <p:nvPr/>
        </p:nvSpPr>
        <p:spPr bwMode="auto">
          <a:xfrm>
            <a:off x="1447800" y="4191000"/>
            <a:ext cx="914400" cy="45720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b="1"/>
              <a:t>Fact</a:t>
            </a:r>
          </a:p>
        </p:txBody>
      </p:sp>
      <p:sp>
        <p:nvSpPr>
          <p:cNvPr id="50182" name="Text Box 6"/>
          <p:cNvSpPr txBox="1">
            <a:spLocks noChangeArrowheads="1"/>
          </p:cNvSpPr>
          <p:nvPr/>
        </p:nvSpPr>
        <p:spPr bwMode="auto">
          <a:xfrm>
            <a:off x="3124200" y="5715000"/>
            <a:ext cx="914400" cy="45720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b="1"/>
              <a:t>Fact</a:t>
            </a:r>
          </a:p>
        </p:txBody>
      </p:sp>
      <p:sp>
        <p:nvSpPr>
          <p:cNvPr id="50183" name="Text Box 7"/>
          <p:cNvSpPr txBox="1">
            <a:spLocks noChangeArrowheads="1"/>
          </p:cNvSpPr>
          <p:nvPr/>
        </p:nvSpPr>
        <p:spPr bwMode="auto">
          <a:xfrm>
            <a:off x="6096000" y="5029200"/>
            <a:ext cx="914400" cy="45720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b="1"/>
              <a:t>Fact</a:t>
            </a:r>
          </a:p>
        </p:txBody>
      </p:sp>
      <p:sp>
        <p:nvSpPr>
          <p:cNvPr id="50184" name="Text Box 8"/>
          <p:cNvSpPr txBox="1">
            <a:spLocks noChangeArrowheads="1"/>
          </p:cNvSpPr>
          <p:nvPr/>
        </p:nvSpPr>
        <p:spPr bwMode="auto">
          <a:xfrm>
            <a:off x="3657600" y="3886200"/>
            <a:ext cx="1600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Topic</a:t>
            </a:r>
          </a:p>
        </p:txBody>
      </p:sp>
      <p:sp>
        <p:nvSpPr>
          <p:cNvPr id="50191" name="Line 15"/>
          <p:cNvSpPr>
            <a:spLocks noChangeShapeType="1"/>
          </p:cNvSpPr>
          <p:nvPr/>
        </p:nvSpPr>
        <p:spPr bwMode="auto">
          <a:xfrm>
            <a:off x="4114800" y="3124200"/>
            <a:ext cx="1524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0192" name="Line 16"/>
          <p:cNvSpPr>
            <a:spLocks noChangeShapeType="1"/>
          </p:cNvSpPr>
          <p:nvPr/>
        </p:nvSpPr>
        <p:spPr bwMode="auto">
          <a:xfrm flipH="1">
            <a:off x="4953000" y="3505200"/>
            <a:ext cx="19050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0193" name="Line 17"/>
          <p:cNvSpPr>
            <a:spLocks noChangeShapeType="1"/>
          </p:cNvSpPr>
          <p:nvPr/>
        </p:nvSpPr>
        <p:spPr bwMode="auto">
          <a:xfrm flipH="1">
            <a:off x="2209800" y="4191000"/>
            <a:ext cx="1676400" cy="76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0194" name="Line 18"/>
          <p:cNvSpPr>
            <a:spLocks noChangeShapeType="1"/>
          </p:cNvSpPr>
          <p:nvPr/>
        </p:nvSpPr>
        <p:spPr bwMode="auto">
          <a:xfrm flipH="1">
            <a:off x="3657600" y="4648200"/>
            <a:ext cx="533400" cy="990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0195" name="Line 19"/>
          <p:cNvSpPr>
            <a:spLocks noChangeShapeType="1"/>
          </p:cNvSpPr>
          <p:nvPr/>
        </p:nvSpPr>
        <p:spPr bwMode="auto">
          <a:xfrm>
            <a:off x="4876800" y="4495800"/>
            <a:ext cx="1219200" cy="685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46047EF0-D921-524E-B771-396B8C018B1A}" type="slidenum">
              <a:rPr lang="en-US"/>
              <a:pPr/>
              <a:t>35</a:t>
            </a:fld>
            <a:endParaRPr lang="en-US"/>
          </a:p>
        </p:txBody>
      </p:sp>
      <p:sp>
        <p:nvSpPr>
          <p:cNvPr id="54274" name="Rectangle 2"/>
          <p:cNvSpPr>
            <a:spLocks noGrp="1" noChangeArrowheads="1"/>
          </p:cNvSpPr>
          <p:nvPr>
            <p:ph type="title"/>
          </p:nvPr>
        </p:nvSpPr>
        <p:spPr/>
        <p:txBody>
          <a:bodyPr/>
          <a:lstStyle/>
          <a:p>
            <a:r>
              <a:rPr lang="en-US"/>
              <a:t>Time Sequence Pattern Organizer</a:t>
            </a:r>
          </a:p>
        </p:txBody>
      </p:sp>
      <p:sp>
        <p:nvSpPr>
          <p:cNvPr id="54275" name="Text Box 3"/>
          <p:cNvSpPr txBox="1">
            <a:spLocks noChangeArrowheads="1"/>
          </p:cNvSpPr>
          <p:nvPr/>
        </p:nvSpPr>
        <p:spPr bwMode="auto">
          <a:xfrm rot="-3252709">
            <a:off x="1371600" y="3200400"/>
            <a:ext cx="1752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Event</a:t>
            </a:r>
          </a:p>
        </p:txBody>
      </p:sp>
      <p:sp>
        <p:nvSpPr>
          <p:cNvPr id="54278" name="Line 6"/>
          <p:cNvSpPr>
            <a:spLocks noChangeShapeType="1"/>
          </p:cNvSpPr>
          <p:nvPr/>
        </p:nvSpPr>
        <p:spPr bwMode="auto">
          <a:xfrm>
            <a:off x="1524000" y="3886200"/>
            <a:ext cx="47244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4279" name="Line 7"/>
          <p:cNvSpPr>
            <a:spLocks noChangeShapeType="1"/>
          </p:cNvSpPr>
          <p:nvPr/>
        </p:nvSpPr>
        <p:spPr bwMode="auto">
          <a:xfrm flipV="1">
            <a:off x="1524000" y="2819400"/>
            <a:ext cx="838200" cy="1066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4280" name="Line 8"/>
          <p:cNvSpPr>
            <a:spLocks noChangeShapeType="1"/>
          </p:cNvSpPr>
          <p:nvPr/>
        </p:nvSpPr>
        <p:spPr bwMode="auto">
          <a:xfrm flipV="1">
            <a:off x="6248400" y="2819400"/>
            <a:ext cx="838200" cy="1066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4281" name="Line 9"/>
          <p:cNvSpPr>
            <a:spLocks noChangeShapeType="1"/>
          </p:cNvSpPr>
          <p:nvPr/>
        </p:nvSpPr>
        <p:spPr bwMode="auto">
          <a:xfrm flipV="1">
            <a:off x="4648200" y="2819400"/>
            <a:ext cx="838200" cy="1066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4282" name="Line 10"/>
          <p:cNvSpPr>
            <a:spLocks noChangeShapeType="1"/>
          </p:cNvSpPr>
          <p:nvPr/>
        </p:nvSpPr>
        <p:spPr bwMode="auto">
          <a:xfrm flipV="1">
            <a:off x="3048000" y="2819400"/>
            <a:ext cx="838200" cy="1066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4283" name="Line 11"/>
          <p:cNvSpPr>
            <a:spLocks noChangeShapeType="1"/>
          </p:cNvSpPr>
          <p:nvPr/>
        </p:nvSpPr>
        <p:spPr bwMode="auto">
          <a:xfrm flipV="1">
            <a:off x="5410200" y="2819400"/>
            <a:ext cx="838200" cy="1066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4284" name="Line 12"/>
          <p:cNvSpPr>
            <a:spLocks noChangeShapeType="1"/>
          </p:cNvSpPr>
          <p:nvPr/>
        </p:nvSpPr>
        <p:spPr bwMode="auto">
          <a:xfrm flipV="1">
            <a:off x="3810000" y="2819400"/>
            <a:ext cx="838200" cy="1066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4285" name="Line 13"/>
          <p:cNvSpPr>
            <a:spLocks noChangeShapeType="1"/>
          </p:cNvSpPr>
          <p:nvPr/>
        </p:nvSpPr>
        <p:spPr bwMode="auto">
          <a:xfrm flipV="1">
            <a:off x="2209800" y="2819400"/>
            <a:ext cx="838200" cy="1066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4286" name="Text Box 14"/>
          <p:cNvSpPr txBox="1">
            <a:spLocks noChangeArrowheads="1"/>
          </p:cNvSpPr>
          <p:nvPr/>
        </p:nvSpPr>
        <p:spPr bwMode="auto">
          <a:xfrm rot="-3252709">
            <a:off x="5372100" y="3162300"/>
            <a:ext cx="1752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Event</a:t>
            </a:r>
          </a:p>
        </p:txBody>
      </p:sp>
      <p:sp>
        <p:nvSpPr>
          <p:cNvPr id="54287" name="Text Box 15"/>
          <p:cNvSpPr txBox="1">
            <a:spLocks noChangeArrowheads="1"/>
          </p:cNvSpPr>
          <p:nvPr/>
        </p:nvSpPr>
        <p:spPr bwMode="auto">
          <a:xfrm rot="-3252709">
            <a:off x="4533900" y="3162300"/>
            <a:ext cx="1752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Event</a:t>
            </a:r>
          </a:p>
        </p:txBody>
      </p:sp>
      <p:sp>
        <p:nvSpPr>
          <p:cNvPr id="54288" name="Text Box 16"/>
          <p:cNvSpPr txBox="1">
            <a:spLocks noChangeArrowheads="1"/>
          </p:cNvSpPr>
          <p:nvPr/>
        </p:nvSpPr>
        <p:spPr bwMode="auto">
          <a:xfrm rot="-3252709">
            <a:off x="3695700" y="3162300"/>
            <a:ext cx="1752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Event</a:t>
            </a:r>
          </a:p>
        </p:txBody>
      </p:sp>
      <p:sp>
        <p:nvSpPr>
          <p:cNvPr id="54289" name="Text Box 17"/>
          <p:cNvSpPr txBox="1">
            <a:spLocks noChangeArrowheads="1"/>
          </p:cNvSpPr>
          <p:nvPr/>
        </p:nvSpPr>
        <p:spPr bwMode="auto">
          <a:xfrm rot="-3252709">
            <a:off x="2933700" y="3162300"/>
            <a:ext cx="1752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Event</a:t>
            </a:r>
          </a:p>
        </p:txBody>
      </p:sp>
      <p:sp>
        <p:nvSpPr>
          <p:cNvPr id="54290" name="Text Box 18"/>
          <p:cNvSpPr txBox="1">
            <a:spLocks noChangeArrowheads="1"/>
          </p:cNvSpPr>
          <p:nvPr/>
        </p:nvSpPr>
        <p:spPr bwMode="auto">
          <a:xfrm rot="-3252709">
            <a:off x="2171700" y="3162300"/>
            <a:ext cx="1752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Event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A541E6E1-EF45-394B-90E7-6A065A8111CF}" type="slidenum">
              <a:rPr lang="en-US"/>
              <a:pPr/>
              <a:t>36</a:t>
            </a:fld>
            <a:endParaRPr lang="en-US"/>
          </a:p>
        </p:txBody>
      </p:sp>
      <p:sp>
        <p:nvSpPr>
          <p:cNvPr id="51209" name="Rectangle 9"/>
          <p:cNvSpPr>
            <a:spLocks noChangeArrowheads="1"/>
          </p:cNvSpPr>
          <p:nvPr/>
        </p:nvSpPr>
        <p:spPr bwMode="auto">
          <a:xfrm>
            <a:off x="6781800" y="3886200"/>
            <a:ext cx="1600200" cy="10668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1202" name="Rectangle 2"/>
          <p:cNvSpPr>
            <a:spLocks noGrp="1" noChangeArrowheads="1"/>
          </p:cNvSpPr>
          <p:nvPr>
            <p:ph type="title"/>
          </p:nvPr>
        </p:nvSpPr>
        <p:spPr/>
        <p:txBody>
          <a:bodyPr/>
          <a:lstStyle/>
          <a:p>
            <a:r>
              <a:rPr lang="en-US"/>
              <a:t>Process/Cause-Effect Pattern Organizer</a:t>
            </a:r>
          </a:p>
        </p:txBody>
      </p:sp>
      <p:sp>
        <p:nvSpPr>
          <p:cNvPr id="51203" name="Text Box 3"/>
          <p:cNvSpPr txBox="1">
            <a:spLocks noChangeArrowheads="1"/>
          </p:cNvSpPr>
          <p:nvPr/>
        </p:nvSpPr>
        <p:spPr bwMode="auto">
          <a:xfrm>
            <a:off x="6858000" y="4191000"/>
            <a:ext cx="1524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EFFECT</a:t>
            </a:r>
          </a:p>
        </p:txBody>
      </p:sp>
      <p:sp>
        <p:nvSpPr>
          <p:cNvPr id="51204" name="Oval 4"/>
          <p:cNvSpPr>
            <a:spLocks noChangeArrowheads="1"/>
          </p:cNvSpPr>
          <p:nvPr/>
        </p:nvSpPr>
        <p:spPr bwMode="auto">
          <a:xfrm>
            <a:off x="1905000" y="2667000"/>
            <a:ext cx="838200" cy="838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1205" name="Oval 5"/>
          <p:cNvSpPr>
            <a:spLocks noChangeArrowheads="1"/>
          </p:cNvSpPr>
          <p:nvPr/>
        </p:nvSpPr>
        <p:spPr bwMode="auto">
          <a:xfrm>
            <a:off x="2971800" y="3962400"/>
            <a:ext cx="838200" cy="838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1206" name="Oval 6"/>
          <p:cNvSpPr>
            <a:spLocks noChangeArrowheads="1"/>
          </p:cNvSpPr>
          <p:nvPr/>
        </p:nvSpPr>
        <p:spPr bwMode="auto">
          <a:xfrm>
            <a:off x="4648200" y="3962400"/>
            <a:ext cx="838200" cy="838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1207" name="Oval 7"/>
          <p:cNvSpPr>
            <a:spLocks noChangeArrowheads="1"/>
          </p:cNvSpPr>
          <p:nvPr/>
        </p:nvSpPr>
        <p:spPr bwMode="auto">
          <a:xfrm>
            <a:off x="4419600" y="2743200"/>
            <a:ext cx="838200" cy="838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1208" name="Oval 8"/>
          <p:cNvSpPr>
            <a:spLocks noChangeArrowheads="1"/>
          </p:cNvSpPr>
          <p:nvPr/>
        </p:nvSpPr>
        <p:spPr bwMode="auto">
          <a:xfrm>
            <a:off x="1828800" y="4876800"/>
            <a:ext cx="838200" cy="838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1212" name="Line 12"/>
          <p:cNvSpPr>
            <a:spLocks noChangeShapeType="1"/>
          </p:cNvSpPr>
          <p:nvPr/>
        </p:nvSpPr>
        <p:spPr bwMode="auto">
          <a:xfrm>
            <a:off x="4876800" y="3581400"/>
            <a:ext cx="76200"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51213" name="Line 13"/>
          <p:cNvSpPr>
            <a:spLocks noChangeShapeType="1"/>
          </p:cNvSpPr>
          <p:nvPr/>
        </p:nvSpPr>
        <p:spPr bwMode="auto">
          <a:xfrm>
            <a:off x="2590800" y="3429000"/>
            <a:ext cx="533400" cy="6858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51214" name="Freeform 14"/>
          <p:cNvSpPr>
            <a:spLocks/>
          </p:cNvSpPr>
          <p:nvPr/>
        </p:nvSpPr>
        <p:spPr bwMode="auto">
          <a:xfrm>
            <a:off x="2590800" y="4632325"/>
            <a:ext cx="482600" cy="396875"/>
          </a:xfrm>
          <a:custGeom>
            <a:avLst/>
            <a:gdLst/>
            <a:ahLst/>
            <a:cxnLst>
              <a:cxn ang="0">
                <a:pos x="0" y="250"/>
              </a:cxn>
              <a:cxn ang="0">
                <a:pos x="304" y="9"/>
              </a:cxn>
              <a:cxn ang="0">
                <a:pos x="304" y="0"/>
              </a:cxn>
              <a:cxn ang="0">
                <a:pos x="288" y="10"/>
              </a:cxn>
            </a:cxnLst>
            <a:rect l="0" t="0" r="r" b="b"/>
            <a:pathLst>
              <a:path w="304" h="250">
                <a:moveTo>
                  <a:pt x="0" y="250"/>
                </a:moveTo>
                <a:lnTo>
                  <a:pt x="304" y="9"/>
                </a:lnTo>
                <a:lnTo>
                  <a:pt x="304" y="0"/>
                </a:lnTo>
                <a:lnTo>
                  <a:pt x="288" y="10"/>
                </a:lnTo>
              </a:path>
            </a:pathLst>
          </a:custGeom>
          <a:noFill/>
          <a:ln w="9525"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51215" name="Line 15"/>
          <p:cNvSpPr>
            <a:spLocks noChangeShapeType="1"/>
          </p:cNvSpPr>
          <p:nvPr/>
        </p:nvSpPr>
        <p:spPr bwMode="auto">
          <a:xfrm>
            <a:off x="3810000" y="4343400"/>
            <a:ext cx="838200"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51216" name="Line 16"/>
          <p:cNvSpPr>
            <a:spLocks noChangeShapeType="1"/>
          </p:cNvSpPr>
          <p:nvPr/>
        </p:nvSpPr>
        <p:spPr bwMode="auto">
          <a:xfrm>
            <a:off x="5486400" y="4343400"/>
            <a:ext cx="1295400"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4"/>
          <p:cNvSpPr>
            <a:spLocks noGrp="1"/>
          </p:cNvSpPr>
          <p:nvPr>
            <p:ph type="sldNum" sz="quarter" idx="12"/>
          </p:nvPr>
        </p:nvSpPr>
        <p:spPr/>
        <p:txBody>
          <a:bodyPr/>
          <a:lstStyle/>
          <a:p>
            <a:fld id="{12889B50-9D42-E54A-8B31-4E21DADCFECA}" type="slidenum">
              <a:rPr lang="en-US"/>
              <a:pPr/>
              <a:t>37</a:t>
            </a:fld>
            <a:endParaRPr lang="en-US"/>
          </a:p>
        </p:txBody>
      </p:sp>
      <p:sp>
        <p:nvSpPr>
          <p:cNvPr id="52242" name="Oval 18"/>
          <p:cNvSpPr>
            <a:spLocks noChangeArrowheads="1"/>
          </p:cNvSpPr>
          <p:nvPr/>
        </p:nvSpPr>
        <p:spPr bwMode="auto">
          <a:xfrm>
            <a:off x="6019800" y="5867400"/>
            <a:ext cx="9144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2243" name="Oval 19"/>
          <p:cNvSpPr>
            <a:spLocks noChangeArrowheads="1"/>
          </p:cNvSpPr>
          <p:nvPr/>
        </p:nvSpPr>
        <p:spPr bwMode="auto">
          <a:xfrm>
            <a:off x="4343400" y="5867400"/>
            <a:ext cx="9144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2237" name="Oval 13"/>
          <p:cNvSpPr>
            <a:spLocks noChangeArrowheads="1"/>
          </p:cNvSpPr>
          <p:nvPr/>
        </p:nvSpPr>
        <p:spPr bwMode="auto">
          <a:xfrm>
            <a:off x="2667000" y="5867400"/>
            <a:ext cx="9144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2236" name="Oval 12"/>
          <p:cNvSpPr>
            <a:spLocks noChangeArrowheads="1"/>
          </p:cNvSpPr>
          <p:nvPr/>
        </p:nvSpPr>
        <p:spPr bwMode="auto">
          <a:xfrm>
            <a:off x="7162800" y="3962400"/>
            <a:ext cx="1219200" cy="6096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2235" name="Oval 11"/>
          <p:cNvSpPr>
            <a:spLocks noChangeArrowheads="1"/>
          </p:cNvSpPr>
          <p:nvPr/>
        </p:nvSpPr>
        <p:spPr bwMode="auto">
          <a:xfrm>
            <a:off x="1524000" y="4038600"/>
            <a:ext cx="1219200" cy="6096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2234" name="Rectangle 10"/>
          <p:cNvSpPr>
            <a:spLocks noChangeArrowheads="1"/>
          </p:cNvSpPr>
          <p:nvPr/>
        </p:nvSpPr>
        <p:spPr bwMode="auto">
          <a:xfrm>
            <a:off x="3810000" y="3886200"/>
            <a:ext cx="2133600" cy="7620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2226" name="Rectangle 2"/>
          <p:cNvSpPr>
            <a:spLocks noGrp="1" noChangeArrowheads="1"/>
          </p:cNvSpPr>
          <p:nvPr>
            <p:ph type="title"/>
          </p:nvPr>
        </p:nvSpPr>
        <p:spPr/>
        <p:txBody>
          <a:bodyPr/>
          <a:lstStyle/>
          <a:p>
            <a:r>
              <a:rPr lang="en-US"/>
              <a:t>Episode Pattern Organizer</a:t>
            </a:r>
          </a:p>
        </p:txBody>
      </p:sp>
      <p:sp>
        <p:nvSpPr>
          <p:cNvPr id="52227" name="Text Box 3"/>
          <p:cNvSpPr txBox="1">
            <a:spLocks noChangeArrowheads="1"/>
          </p:cNvSpPr>
          <p:nvPr/>
        </p:nvSpPr>
        <p:spPr bwMode="auto">
          <a:xfrm>
            <a:off x="3657600" y="4038600"/>
            <a:ext cx="2438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EPISODE</a:t>
            </a:r>
          </a:p>
        </p:txBody>
      </p:sp>
      <p:sp>
        <p:nvSpPr>
          <p:cNvPr id="52228" name="Text Box 4"/>
          <p:cNvSpPr txBox="1">
            <a:spLocks noChangeArrowheads="1"/>
          </p:cNvSpPr>
          <p:nvPr/>
        </p:nvSpPr>
        <p:spPr bwMode="auto">
          <a:xfrm>
            <a:off x="1524000" y="4114800"/>
            <a:ext cx="11430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Cause</a:t>
            </a:r>
          </a:p>
        </p:txBody>
      </p:sp>
      <p:sp>
        <p:nvSpPr>
          <p:cNvPr id="52229" name="Text Box 5"/>
          <p:cNvSpPr txBox="1">
            <a:spLocks noChangeArrowheads="1"/>
          </p:cNvSpPr>
          <p:nvPr/>
        </p:nvSpPr>
        <p:spPr bwMode="auto">
          <a:xfrm>
            <a:off x="7239000" y="4038600"/>
            <a:ext cx="11430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Effect</a:t>
            </a:r>
          </a:p>
        </p:txBody>
      </p:sp>
      <p:sp>
        <p:nvSpPr>
          <p:cNvPr id="52230" name="Text Box 6"/>
          <p:cNvSpPr txBox="1">
            <a:spLocks noChangeArrowheads="1"/>
          </p:cNvSpPr>
          <p:nvPr/>
        </p:nvSpPr>
        <p:spPr bwMode="auto">
          <a:xfrm>
            <a:off x="2590800" y="5867400"/>
            <a:ext cx="11430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Person</a:t>
            </a:r>
          </a:p>
        </p:txBody>
      </p:sp>
      <p:sp>
        <p:nvSpPr>
          <p:cNvPr id="52240" name="Text Box 16"/>
          <p:cNvSpPr txBox="1">
            <a:spLocks noChangeArrowheads="1"/>
          </p:cNvSpPr>
          <p:nvPr/>
        </p:nvSpPr>
        <p:spPr bwMode="auto">
          <a:xfrm>
            <a:off x="4343400" y="5867400"/>
            <a:ext cx="10668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Person</a:t>
            </a:r>
          </a:p>
        </p:txBody>
      </p:sp>
      <p:sp>
        <p:nvSpPr>
          <p:cNvPr id="52241" name="Text Box 17"/>
          <p:cNvSpPr txBox="1">
            <a:spLocks noChangeArrowheads="1"/>
          </p:cNvSpPr>
          <p:nvPr/>
        </p:nvSpPr>
        <p:spPr bwMode="auto">
          <a:xfrm>
            <a:off x="6019800" y="5867400"/>
            <a:ext cx="10668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Person</a:t>
            </a:r>
          </a:p>
        </p:txBody>
      </p:sp>
      <p:sp>
        <p:nvSpPr>
          <p:cNvPr id="52244" name="Text Box 20"/>
          <p:cNvSpPr txBox="1">
            <a:spLocks noChangeArrowheads="1"/>
          </p:cNvSpPr>
          <p:nvPr/>
        </p:nvSpPr>
        <p:spPr bwMode="auto">
          <a:xfrm>
            <a:off x="2362200" y="2438400"/>
            <a:ext cx="12192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Duration</a:t>
            </a:r>
          </a:p>
        </p:txBody>
      </p:sp>
      <p:sp>
        <p:nvSpPr>
          <p:cNvPr id="52245" name="Text Box 21"/>
          <p:cNvSpPr txBox="1">
            <a:spLocks noChangeArrowheads="1"/>
          </p:cNvSpPr>
          <p:nvPr/>
        </p:nvSpPr>
        <p:spPr bwMode="auto">
          <a:xfrm>
            <a:off x="1371600" y="2667000"/>
            <a:ext cx="12192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Place</a:t>
            </a:r>
          </a:p>
        </p:txBody>
      </p:sp>
      <p:sp>
        <p:nvSpPr>
          <p:cNvPr id="52246" name="Text Box 22"/>
          <p:cNvSpPr txBox="1">
            <a:spLocks noChangeArrowheads="1"/>
          </p:cNvSpPr>
          <p:nvPr/>
        </p:nvSpPr>
        <p:spPr bwMode="auto">
          <a:xfrm>
            <a:off x="1143000" y="3200400"/>
            <a:ext cx="12192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Time</a:t>
            </a:r>
          </a:p>
        </p:txBody>
      </p:sp>
      <p:sp>
        <p:nvSpPr>
          <p:cNvPr id="52247" name="Line 23"/>
          <p:cNvSpPr>
            <a:spLocks noChangeShapeType="1"/>
          </p:cNvSpPr>
          <p:nvPr/>
        </p:nvSpPr>
        <p:spPr bwMode="auto">
          <a:xfrm>
            <a:off x="2286000" y="2971800"/>
            <a:ext cx="1524000" cy="914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48" name="Freeform 24"/>
          <p:cNvSpPr>
            <a:spLocks/>
          </p:cNvSpPr>
          <p:nvPr/>
        </p:nvSpPr>
        <p:spPr bwMode="auto">
          <a:xfrm>
            <a:off x="2895600" y="2819400"/>
            <a:ext cx="73025" cy="582613"/>
          </a:xfrm>
          <a:custGeom>
            <a:avLst/>
            <a:gdLst/>
            <a:ahLst/>
            <a:cxnLst>
              <a:cxn ang="0">
                <a:pos x="0" y="0"/>
              </a:cxn>
              <a:cxn ang="0">
                <a:pos x="46" y="367"/>
              </a:cxn>
            </a:cxnLst>
            <a:rect l="0" t="0" r="r" b="b"/>
            <a:pathLst>
              <a:path w="46" h="367">
                <a:moveTo>
                  <a:pt x="0" y="0"/>
                </a:moveTo>
                <a:lnTo>
                  <a:pt x="46" y="367"/>
                </a:lnTo>
              </a:path>
            </a:pathLst>
          </a:custGeom>
          <a:noFill/>
          <a:ln w="952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p>
        </p:txBody>
      </p:sp>
      <p:sp>
        <p:nvSpPr>
          <p:cNvPr id="52249" name="Freeform 25"/>
          <p:cNvSpPr>
            <a:spLocks/>
          </p:cNvSpPr>
          <p:nvPr/>
        </p:nvSpPr>
        <p:spPr bwMode="auto">
          <a:xfrm>
            <a:off x="2133600" y="3417888"/>
            <a:ext cx="865188" cy="11112"/>
          </a:xfrm>
          <a:custGeom>
            <a:avLst/>
            <a:gdLst/>
            <a:ahLst/>
            <a:cxnLst>
              <a:cxn ang="0">
                <a:pos x="0" y="7"/>
              </a:cxn>
              <a:cxn ang="0">
                <a:pos x="545" y="0"/>
              </a:cxn>
            </a:cxnLst>
            <a:rect l="0" t="0" r="r" b="b"/>
            <a:pathLst>
              <a:path w="545" h="7">
                <a:moveTo>
                  <a:pt x="0" y="7"/>
                </a:moveTo>
                <a:lnTo>
                  <a:pt x="545" y="0"/>
                </a:lnTo>
              </a:path>
            </a:pathLst>
          </a:custGeom>
          <a:noFill/>
          <a:ln w="952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p>
        </p:txBody>
      </p:sp>
      <p:sp>
        <p:nvSpPr>
          <p:cNvPr id="52250" name="Line 26"/>
          <p:cNvSpPr>
            <a:spLocks noChangeShapeType="1"/>
          </p:cNvSpPr>
          <p:nvPr/>
        </p:nvSpPr>
        <p:spPr bwMode="auto">
          <a:xfrm>
            <a:off x="5715000" y="2971800"/>
            <a:ext cx="12954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51" name="Line 27"/>
          <p:cNvSpPr>
            <a:spLocks noChangeShapeType="1"/>
          </p:cNvSpPr>
          <p:nvPr/>
        </p:nvSpPr>
        <p:spPr bwMode="auto">
          <a:xfrm flipV="1">
            <a:off x="7010400" y="2590800"/>
            <a:ext cx="304800" cy="381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52" name="Line 28"/>
          <p:cNvSpPr>
            <a:spLocks noChangeShapeType="1"/>
          </p:cNvSpPr>
          <p:nvPr/>
        </p:nvSpPr>
        <p:spPr bwMode="auto">
          <a:xfrm flipV="1">
            <a:off x="5715000" y="2590800"/>
            <a:ext cx="304800" cy="381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53" name="Line 29"/>
          <p:cNvSpPr>
            <a:spLocks noChangeShapeType="1"/>
          </p:cNvSpPr>
          <p:nvPr/>
        </p:nvSpPr>
        <p:spPr bwMode="auto">
          <a:xfrm flipV="1">
            <a:off x="6400800" y="2590800"/>
            <a:ext cx="304800" cy="381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54" name="Line 30"/>
          <p:cNvSpPr>
            <a:spLocks noChangeShapeType="1"/>
          </p:cNvSpPr>
          <p:nvPr/>
        </p:nvSpPr>
        <p:spPr bwMode="auto">
          <a:xfrm flipV="1">
            <a:off x="6705600" y="2590800"/>
            <a:ext cx="304800" cy="381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55" name="Line 31"/>
          <p:cNvSpPr>
            <a:spLocks noChangeShapeType="1"/>
          </p:cNvSpPr>
          <p:nvPr/>
        </p:nvSpPr>
        <p:spPr bwMode="auto">
          <a:xfrm flipV="1">
            <a:off x="6019800" y="2590800"/>
            <a:ext cx="304800" cy="381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56" name="Line 32"/>
          <p:cNvSpPr>
            <a:spLocks noChangeShapeType="1"/>
          </p:cNvSpPr>
          <p:nvPr/>
        </p:nvSpPr>
        <p:spPr bwMode="auto">
          <a:xfrm flipV="1">
            <a:off x="5943600" y="2971800"/>
            <a:ext cx="685800" cy="914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57" name="Line 33"/>
          <p:cNvSpPr>
            <a:spLocks noChangeShapeType="1"/>
          </p:cNvSpPr>
          <p:nvPr/>
        </p:nvSpPr>
        <p:spPr bwMode="auto">
          <a:xfrm>
            <a:off x="4724400" y="4648200"/>
            <a:ext cx="0" cy="1219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58" name="Line 34"/>
          <p:cNvSpPr>
            <a:spLocks noChangeShapeType="1"/>
          </p:cNvSpPr>
          <p:nvPr/>
        </p:nvSpPr>
        <p:spPr bwMode="auto">
          <a:xfrm flipV="1">
            <a:off x="3124200" y="5181600"/>
            <a:ext cx="1600200" cy="685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59" name="Line 35"/>
          <p:cNvSpPr>
            <a:spLocks noChangeShapeType="1"/>
          </p:cNvSpPr>
          <p:nvPr/>
        </p:nvSpPr>
        <p:spPr bwMode="auto">
          <a:xfrm flipH="1" flipV="1">
            <a:off x="4724400" y="5181600"/>
            <a:ext cx="1752600" cy="685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52260" name="Line 36"/>
          <p:cNvSpPr>
            <a:spLocks noChangeShapeType="1"/>
          </p:cNvSpPr>
          <p:nvPr/>
        </p:nvSpPr>
        <p:spPr bwMode="auto">
          <a:xfrm>
            <a:off x="2743200" y="4343400"/>
            <a:ext cx="1066800"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52261" name="Line 37"/>
          <p:cNvSpPr>
            <a:spLocks noChangeShapeType="1"/>
          </p:cNvSpPr>
          <p:nvPr/>
        </p:nvSpPr>
        <p:spPr bwMode="auto">
          <a:xfrm>
            <a:off x="5943600" y="4267200"/>
            <a:ext cx="1219200"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25BDC82C-EEF9-614D-93E6-6CC5947A7530}" type="slidenum">
              <a:rPr lang="en-US"/>
              <a:pPr/>
              <a:t>38</a:t>
            </a:fld>
            <a:endParaRPr lang="en-US"/>
          </a:p>
        </p:txBody>
      </p:sp>
      <p:sp>
        <p:nvSpPr>
          <p:cNvPr id="56322" name="Rectangle 2"/>
          <p:cNvSpPr>
            <a:spLocks noGrp="1" noChangeArrowheads="1"/>
          </p:cNvSpPr>
          <p:nvPr>
            <p:ph type="title"/>
          </p:nvPr>
        </p:nvSpPr>
        <p:spPr/>
        <p:txBody>
          <a:bodyPr/>
          <a:lstStyle/>
          <a:p>
            <a:r>
              <a:rPr lang="en-US"/>
              <a:t>Generalization/Principle Pattern Organizer</a:t>
            </a:r>
          </a:p>
        </p:txBody>
      </p:sp>
      <p:sp>
        <p:nvSpPr>
          <p:cNvPr id="56323" name="Text Box 3"/>
          <p:cNvSpPr txBox="1">
            <a:spLocks noChangeArrowheads="1"/>
          </p:cNvSpPr>
          <p:nvPr/>
        </p:nvSpPr>
        <p:spPr bwMode="auto">
          <a:xfrm>
            <a:off x="1447800" y="2667000"/>
            <a:ext cx="6400800" cy="485775"/>
          </a:xfrm>
          <a:prstGeom prst="rect">
            <a:avLst/>
          </a:prstGeom>
          <a:noFill/>
          <a:ln w="28575">
            <a:solidFill>
              <a:schemeClr val="bg2"/>
            </a:solidFill>
            <a:miter lim="800000"/>
            <a:headEnd/>
            <a:tailEnd/>
          </a:ln>
          <a:effectLst/>
        </p:spPr>
        <p:txBody>
          <a:bodyPr>
            <a:prstTxWarp prst="textNoShape">
              <a:avLst/>
            </a:prstTxWarp>
            <a:spAutoFit/>
          </a:bodyPr>
          <a:lstStyle/>
          <a:p>
            <a:pPr>
              <a:spcBef>
                <a:spcPct val="50000"/>
              </a:spcBef>
            </a:pPr>
            <a:r>
              <a:rPr lang="en-US" b="1"/>
              <a:t>Generalization Principle</a:t>
            </a:r>
          </a:p>
        </p:txBody>
      </p:sp>
      <p:sp>
        <p:nvSpPr>
          <p:cNvPr id="56324" name="Text Box 4"/>
          <p:cNvSpPr txBox="1">
            <a:spLocks noChangeArrowheads="1"/>
          </p:cNvSpPr>
          <p:nvPr/>
        </p:nvSpPr>
        <p:spPr bwMode="auto">
          <a:xfrm>
            <a:off x="2895600" y="3657600"/>
            <a:ext cx="4724400" cy="425450"/>
          </a:xfrm>
          <a:prstGeom prst="rect">
            <a:avLst/>
          </a:prstGeom>
          <a:noFill/>
          <a:ln w="28575">
            <a:solidFill>
              <a:schemeClr val="bg2"/>
            </a:solidFill>
            <a:miter lim="800000"/>
            <a:headEnd/>
            <a:tailEnd/>
          </a:ln>
          <a:effectLst/>
        </p:spPr>
        <p:txBody>
          <a:bodyPr>
            <a:prstTxWarp prst="textNoShape">
              <a:avLst/>
            </a:prstTxWarp>
            <a:spAutoFit/>
          </a:bodyPr>
          <a:lstStyle/>
          <a:p>
            <a:pPr>
              <a:spcBef>
                <a:spcPct val="50000"/>
              </a:spcBef>
            </a:pPr>
            <a:r>
              <a:rPr lang="en-US" sz="2000" b="1"/>
              <a:t>Example</a:t>
            </a:r>
          </a:p>
        </p:txBody>
      </p:sp>
      <p:sp>
        <p:nvSpPr>
          <p:cNvPr id="56325" name="Text Box 5"/>
          <p:cNvSpPr txBox="1">
            <a:spLocks noChangeArrowheads="1"/>
          </p:cNvSpPr>
          <p:nvPr/>
        </p:nvSpPr>
        <p:spPr bwMode="auto">
          <a:xfrm>
            <a:off x="2895600" y="5105400"/>
            <a:ext cx="4724400" cy="425450"/>
          </a:xfrm>
          <a:prstGeom prst="rect">
            <a:avLst/>
          </a:prstGeom>
          <a:noFill/>
          <a:ln w="28575">
            <a:solidFill>
              <a:schemeClr val="bg2"/>
            </a:solidFill>
            <a:miter lim="800000"/>
            <a:headEnd/>
            <a:tailEnd/>
          </a:ln>
          <a:effectLst/>
        </p:spPr>
        <p:txBody>
          <a:bodyPr>
            <a:prstTxWarp prst="textNoShape">
              <a:avLst/>
            </a:prstTxWarp>
            <a:spAutoFit/>
          </a:bodyPr>
          <a:lstStyle/>
          <a:p>
            <a:pPr>
              <a:spcBef>
                <a:spcPct val="50000"/>
              </a:spcBef>
            </a:pPr>
            <a:r>
              <a:rPr lang="en-US" sz="2000" b="1"/>
              <a:t>Example</a:t>
            </a:r>
          </a:p>
        </p:txBody>
      </p:sp>
      <p:sp>
        <p:nvSpPr>
          <p:cNvPr id="56326" name="Text Box 6"/>
          <p:cNvSpPr txBox="1">
            <a:spLocks noChangeArrowheads="1"/>
          </p:cNvSpPr>
          <p:nvPr/>
        </p:nvSpPr>
        <p:spPr bwMode="auto">
          <a:xfrm>
            <a:off x="2895600" y="4343400"/>
            <a:ext cx="4724400" cy="425450"/>
          </a:xfrm>
          <a:prstGeom prst="rect">
            <a:avLst/>
          </a:prstGeom>
          <a:noFill/>
          <a:ln w="28575">
            <a:solidFill>
              <a:schemeClr val="bg2"/>
            </a:solidFill>
            <a:miter lim="800000"/>
            <a:headEnd/>
            <a:tailEnd/>
          </a:ln>
          <a:effectLst/>
        </p:spPr>
        <p:txBody>
          <a:bodyPr>
            <a:prstTxWarp prst="textNoShape">
              <a:avLst/>
            </a:prstTxWarp>
            <a:spAutoFit/>
          </a:bodyPr>
          <a:lstStyle/>
          <a:p>
            <a:pPr>
              <a:spcBef>
                <a:spcPct val="50000"/>
              </a:spcBef>
            </a:pPr>
            <a:r>
              <a:rPr lang="en-US" sz="2000" b="1"/>
              <a:t>Example</a:t>
            </a:r>
          </a:p>
        </p:txBody>
      </p:sp>
      <p:sp>
        <p:nvSpPr>
          <p:cNvPr id="56327" name="Line 7"/>
          <p:cNvSpPr>
            <a:spLocks noChangeShapeType="1"/>
          </p:cNvSpPr>
          <p:nvPr/>
        </p:nvSpPr>
        <p:spPr bwMode="auto">
          <a:xfrm>
            <a:off x="1828800" y="3124200"/>
            <a:ext cx="0" cy="220980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56328" name="Line 8"/>
          <p:cNvSpPr>
            <a:spLocks noChangeShapeType="1"/>
          </p:cNvSpPr>
          <p:nvPr/>
        </p:nvSpPr>
        <p:spPr bwMode="auto">
          <a:xfrm>
            <a:off x="1828800" y="5334000"/>
            <a:ext cx="10668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56329" name="Line 9"/>
          <p:cNvSpPr>
            <a:spLocks noChangeShapeType="1"/>
          </p:cNvSpPr>
          <p:nvPr/>
        </p:nvSpPr>
        <p:spPr bwMode="auto">
          <a:xfrm>
            <a:off x="1828800" y="3886200"/>
            <a:ext cx="10668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56330" name="Line 10"/>
          <p:cNvSpPr>
            <a:spLocks noChangeShapeType="1"/>
          </p:cNvSpPr>
          <p:nvPr/>
        </p:nvSpPr>
        <p:spPr bwMode="auto">
          <a:xfrm>
            <a:off x="1828800" y="4572000"/>
            <a:ext cx="10668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4"/>
          <p:cNvSpPr>
            <a:spLocks noGrp="1"/>
          </p:cNvSpPr>
          <p:nvPr>
            <p:ph type="sldNum" sz="quarter" idx="12"/>
          </p:nvPr>
        </p:nvSpPr>
        <p:spPr/>
        <p:txBody>
          <a:bodyPr/>
          <a:lstStyle/>
          <a:p>
            <a:fld id="{B4C6284F-A64D-C14B-BC48-742364FA4CE1}" type="slidenum">
              <a:rPr lang="en-US"/>
              <a:pPr/>
              <a:t>39</a:t>
            </a:fld>
            <a:endParaRPr lang="en-US"/>
          </a:p>
        </p:txBody>
      </p:sp>
      <p:sp>
        <p:nvSpPr>
          <p:cNvPr id="57358" name="Oval 14"/>
          <p:cNvSpPr>
            <a:spLocks noChangeArrowheads="1"/>
          </p:cNvSpPr>
          <p:nvPr/>
        </p:nvSpPr>
        <p:spPr bwMode="auto">
          <a:xfrm>
            <a:off x="3505200" y="3429000"/>
            <a:ext cx="1905000" cy="9906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346" name="Rectangle 2"/>
          <p:cNvSpPr>
            <a:spLocks noGrp="1" noChangeArrowheads="1"/>
          </p:cNvSpPr>
          <p:nvPr>
            <p:ph type="title"/>
          </p:nvPr>
        </p:nvSpPr>
        <p:spPr/>
        <p:txBody>
          <a:bodyPr/>
          <a:lstStyle/>
          <a:p>
            <a:r>
              <a:rPr lang="en-US"/>
              <a:t>Concept Pattern Organizer</a:t>
            </a:r>
          </a:p>
        </p:txBody>
      </p:sp>
      <p:sp>
        <p:nvSpPr>
          <p:cNvPr id="57347" name="Text Box 3"/>
          <p:cNvSpPr txBox="1">
            <a:spLocks noChangeArrowheads="1"/>
          </p:cNvSpPr>
          <p:nvPr/>
        </p:nvSpPr>
        <p:spPr bwMode="auto">
          <a:xfrm>
            <a:off x="3429000" y="3733800"/>
            <a:ext cx="2057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Concept</a:t>
            </a:r>
          </a:p>
        </p:txBody>
      </p:sp>
      <p:sp>
        <p:nvSpPr>
          <p:cNvPr id="57348" name="Text Box 4"/>
          <p:cNvSpPr txBox="1">
            <a:spLocks noChangeArrowheads="1"/>
          </p:cNvSpPr>
          <p:nvPr/>
        </p:nvSpPr>
        <p:spPr bwMode="auto">
          <a:xfrm>
            <a:off x="1219200" y="4419600"/>
            <a:ext cx="2514600" cy="406400"/>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sz="2000" b="1"/>
              <a:t>Characteristic</a:t>
            </a:r>
          </a:p>
        </p:txBody>
      </p:sp>
      <p:sp>
        <p:nvSpPr>
          <p:cNvPr id="57349" name="Text Box 5"/>
          <p:cNvSpPr txBox="1">
            <a:spLocks noChangeArrowheads="1"/>
          </p:cNvSpPr>
          <p:nvPr/>
        </p:nvSpPr>
        <p:spPr bwMode="auto">
          <a:xfrm>
            <a:off x="5638800" y="3124200"/>
            <a:ext cx="2514600" cy="406400"/>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sz="2000" b="1"/>
              <a:t>Characteristic</a:t>
            </a:r>
          </a:p>
        </p:txBody>
      </p:sp>
      <p:sp>
        <p:nvSpPr>
          <p:cNvPr id="57350" name="Text Box 6"/>
          <p:cNvSpPr txBox="1">
            <a:spLocks noChangeArrowheads="1"/>
          </p:cNvSpPr>
          <p:nvPr/>
        </p:nvSpPr>
        <p:spPr bwMode="auto">
          <a:xfrm>
            <a:off x="5486400" y="4876800"/>
            <a:ext cx="2514600" cy="406400"/>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sz="2000" b="1"/>
              <a:t>Characteristic</a:t>
            </a:r>
          </a:p>
        </p:txBody>
      </p:sp>
      <p:sp>
        <p:nvSpPr>
          <p:cNvPr id="57351" name="Text Box 7"/>
          <p:cNvSpPr txBox="1">
            <a:spLocks noChangeArrowheads="1"/>
          </p:cNvSpPr>
          <p:nvPr/>
        </p:nvSpPr>
        <p:spPr bwMode="auto">
          <a:xfrm>
            <a:off x="1981200" y="4953000"/>
            <a:ext cx="1143000" cy="396875"/>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000" b="1"/>
              <a:t>Example</a:t>
            </a:r>
          </a:p>
        </p:txBody>
      </p:sp>
      <p:sp>
        <p:nvSpPr>
          <p:cNvPr id="57352" name="Text Box 8"/>
          <p:cNvSpPr txBox="1">
            <a:spLocks noChangeArrowheads="1"/>
          </p:cNvSpPr>
          <p:nvPr/>
        </p:nvSpPr>
        <p:spPr bwMode="auto">
          <a:xfrm>
            <a:off x="1981200" y="5486400"/>
            <a:ext cx="1143000" cy="396875"/>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000" b="1"/>
              <a:t>Example</a:t>
            </a:r>
          </a:p>
        </p:txBody>
      </p:sp>
      <p:sp>
        <p:nvSpPr>
          <p:cNvPr id="57353" name="Text Box 9"/>
          <p:cNvSpPr txBox="1">
            <a:spLocks noChangeArrowheads="1"/>
          </p:cNvSpPr>
          <p:nvPr/>
        </p:nvSpPr>
        <p:spPr bwMode="auto">
          <a:xfrm>
            <a:off x="1981200" y="6019800"/>
            <a:ext cx="1143000" cy="396875"/>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000" b="1"/>
              <a:t>Example</a:t>
            </a:r>
          </a:p>
        </p:txBody>
      </p:sp>
      <p:sp>
        <p:nvSpPr>
          <p:cNvPr id="57354" name="Text Box 10"/>
          <p:cNvSpPr txBox="1">
            <a:spLocks noChangeArrowheads="1"/>
          </p:cNvSpPr>
          <p:nvPr/>
        </p:nvSpPr>
        <p:spPr bwMode="auto">
          <a:xfrm>
            <a:off x="7315200" y="5486400"/>
            <a:ext cx="1143000" cy="396875"/>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000" b="1"/>
              <a:t>Example</a:t>
            </a:r>
          </a:p>
        </p:txBody>
      </p:sp>
      <p:sp>
        <p:nvSpPr>
          <p:cNvPr id="57355" name="Text Box 11"/>
          <p:cNvSpPr txBox="1">
            <a:spLocks noChangeArrowheads="1"/>
          </p:cNvSpPr>
          <p:nvPr/>
        </p:nvSpPr>
        <p:spPr bwMode="auto">
          <a:xfrm>
            <a:off x="5257800" y="5486400"/>
            <a:ext cx="1143000" cy="396875"/>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000" b="1"/>
              <a:t>Example</a:t>
            </a:r>
          </a:p>
        </p:txBody>
      </p:sp>
      <p:sp>
        <p:nvSpPr>
          <p:cNvPr id="57356" name="Text Box 12"/>
          <p:cNvSpPr txBox="1">
            <a:spLocks noChangeArrowheads="1"/>
          </p:cNvSpPr>
          <p:nvPr/>
        </p:nvSpPr>
        <p:spPr bwMode="auto">
          <a:xfrm>
            <a:off x="5257800" y="6019800"/>
            <a:ext cx="1143000" cy="396875"/>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000" b="1"/>
              <a:t>Example</a:t>
            </a:r>
          </a:p>
        </p:txBody>
      </p:sp>
      <p:sp>
        <p:nvSpPr>
          <p:cNvPr id="57357" name="Text Box 13"/>
          <p:cNvSpPr txBox="1">
            <a:spLocks noChangeArrowheads="1"/>
          </p:cNvSpPr>
          <p:nvPr/>
        </p:nvSpPr>
        <p:spPr bwMode="auto">
          <a:xfrm>
            <a:off x="6477000" y="2514600"/>
            <a:ext cx="1143000" cy="396875"/>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000" b="1"/>
              <a:t>Example</a:t>
            </a:r>
          </a:p>
        </p:txBody>
      </p:sp>
      <p:sp>
        <p:nvSpPr>
          <p:cNvPr id="57359" name="Line 15"/>
          <p:cNvSpPr>
            <a:spLocks noChangeShapeType="1"/>
          </p:cNvSpPr>
          <p:nvPr/>
        </p:nvSpPr>
        <p:spPr bwMode="auto">
          <a:xfrm flipH="1">
            <a:off x="2590800" y="3962400"/>
            <a:ext cx="914400" cy="4572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57360" name="Freeform 16"/>
          <p:cNvSpPr>
            <a:spLocks/>
          </p:cNvSpPr>
          <p:nvPr/>
        </p:nvSpPr>
        <p:spPr bwMode="auto">
          <a:xfrm>
            <a:off x="2516188" y="4856163"/>
            <a:ext cx="1587" cy="96837"/>
          </a:xfrm>
          <a:custGeom>
            <a:avLst/>
            <a:gdLst/>
            <a:ahLst/>
            <a:cxnLst>
              <a:cxn ang="0">
                <a:pos x="1" y="0"/>
              </a:cxn>
              <a:cxn ang="0">
                <a:pos x="0" y="61"/>
              </a:cxn>
            </a:cxnLst>
            <a:rect l="0" t="0" r="r" b="b"/>
            <a:pathLst>
              <a:path w="1" h="61">
                <a:moveTo>
                  <a:pt x="1" y="0"/>
                </a:moveTo>
                <a:lnTo>
                  <a:pt x="0" y="61"/>
                </a:lnTo>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p>
        </p:txBody>
      </p:sp>
      <p:sp>
        <p:nvSpPr>
          <p:cNvPr id="57362" name="Line 18"/>
          <p:cNvSpPr>
            <a:spLocks noChangeShapeType="1"/>
          </p:cNvSpPr>
          <p:nvPr/>
        </p:nvSpPr>
        <p:spPr bwMode="auto">
          <a:xfrm>
            <a:off x="2514600" y="5334000"/>
            <a:ext cx="0" cy="1524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57363" name="Line 19"/>
          <p:cNvSpPr>
            <a:spLocks noChangeShapeType="1"/>
          </p:cNvSpPr>
          <p:nvPr/>
        </p:nvSpPr>
        <p:spPr bwMode="auto">
          <a:xfrm>
            <a:off x="2514600" y="5867400"/>
            <a:ext cx="0" cy="1524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57364" name="Freeform 20"/>
          <p:cNvSpPr>
            <a:spLocks/>
          </p:cNvSpPr>
          <p:nvPr/>
        </p:nvSpPr>
        <p:spPr bwMode="auto">
          <a:xfrm>
            <a:off x="5410200" y="3552825"/>
            <a:ext cx="1065213" cy="333375"/>
          </a:xfrm>
          <a:custGeom>
            <a:avLst/>
            <a:gdLst/>
            <a:ahLst/>
            <a:cxnLst>
              <a:cxn ang="0">
                <a:pos x="0" y="210"/>
              </a:cxn>
              <a:cxn ang="0">
                <a:pos x="671" y="0"/>
              </a:cxn>
            </a:cxnLst>
            <a:rect l="0" t="0" r="r" b="b"/>
            <a:pathLst>
              <a:path w="671" h="210">
                <a:moveTo>
                  <a:pt x="0" y="210"/>
                </a:moveTo>
                <a:lnTo>
                  <a:pt x="671" y="0"/>
                </a:lnTo>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p>
        </p:txBody>
      </p:sp>
      <p:sp>
        <p:nvSpPr>
          <p:cNvPr id="57365" name="Line 21"/>
          <p:cNvSpPr>
            <a:spLocks noChangeShapeType="1"/>
          </p:cNvSpPr>
          <p:nvPr/>
        </p:nvSpPr>
        <p:spPr bwMode="auto">
          <a:xfrm>
            <a:off x="5334000" y="4114800"/>
            <a:ext cx="914400" cy="7620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57366" name="Line 22"/>
          <p:cNvSpPr>
            <a:spLocks noChangeShapeType="1"/>
          </p:cNvSpPr>
          <p:nvPr/>
        </p:nvSpPr>
        <p:spPr bwMode="auto">
          <a:xfrm>
            <a:off x="5867400" y="5257800"/>
            <a:ext cx="0" cy="2286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57367" name="Line 23"/>
          <p:cNvSpPr>
            <a:spLocks noChangeShapeType="1"/>
          </p:cNvSpPr>
          <p:nvPr/>
        </p:nvSpPr>
        <p:spPr bwMode="auto">
          <a:xfrm>
            <a:off x="5867400" y="5867400"/>
            <a:ext cx="0" cy="1524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57368" name="Line 24"/>
          <p:cNvSpPr>
            <a:spLocks noChangeShapeType="1"/>
          </p:cNvSpPr>
          <p:nvPr/>
        </p:nvSpPr>
        <p:spPr bwMode="auto">
          <a:xfrm>
            <a:off x="7772400" y="5257800"/>
            <a:ext cx="0" cy="2286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57369" name="Line 25"/>
          <p:cNvSpPr>
            <a:spLocks noChangeShapeType="1"/>
          </p:cNvSpPr>
          <p:nvPr/>
        </p:nvSpPr>
        <p:spPr bwMode="auto">
          <a:xfrm>
            <a:off x="7010400" y="2895600"/>
            <a:ext cx="0" cy="2286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143000"/>
          </a:xfrm>
        </p:spPr>
        <p:txBody>
          <a:bodyPr anchor="t"/>
          <a:lstStyle/>
          <a:p>
            <a:pPr algn="ctr"/>
            <a:r>
              <a:rPr lang="en-US" dirty="0" smtClean="0"/>
              <a:t>Similarities and Differences</a:t>
            </a:r>
            <a:br>
              <a:rPr lang="en-US" dirty="0" smtClean="0"/>
            </a:br>
            <a:r>
              <a:rPr lang="en-US" dirty="0" smtClean="0"/>
              <a:t>Classroom Practice</a:t>
            </a:r>
            <a:endParaRPr lang="en-US" dirty="0"/>
          </a:p>
        </p:txBody>
      </p:sp>
      <p:sp>
        <p:nvSpPr>
          <p:cNvPr id="3" name="Content Placeholder 2"/>
          <p:cNvSpPr>
            <a:spLocks noGrp="1"/>
          </p:cNvSpPr>
          <p:nvPr>
            <p:ph idx="1"/>
          </p:nvPr>
        </p:nvSpPr>
        <p:spPr/>
        <p:txBody>
          <a:bodyPr/>
          <a:lstStyle/>
          <a:p>
            <a:endParaRPr lang="en-US" dirty="0" smtClean="0"/>
          </a:p>
          <a:p>
            <a:r>
              <a:rPr lang="en-US" dirty="0" smtClean="0"/>
              <a:t>Comparing </a:t>
            </a:r>
            <a:r>
              <a:rPr lang="en-US" dirty="0" smtClean="0"/>
              <a:t>– Finding differences</a:t>
            </a:r>
          </a:p>
          <a:p>
            <a:endParaRPr lang="en-US" dirty="0" smtClean="0"/>
          </a:p>
          <a:p>
            <a:r>
              <a:rPr lang="en-US" dirty="0" smtClean="0"/>
              <a:t>Classifying </a:t>
            </a:r>
            <a:r>
              <a:rPr lang="en-US" dirty="0" smtClean="0"/>
              <a:t>– Finding similarities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4</a:t>
            </a:fld>
            <a:endParaRPr lang="en-US"/>
          </a:p>
        </p:txBody>
      </p:sp>
    </p:spTree>
    <p:extLst>
      <p:ext uri="{BB962C8B-B14F-4D97-AF65-F5344CB8AC3E}">
        <p14:creationId xmlns:p14="http://schemas.microsoft.com/office/powerpoint/2010/main" val="33906473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Non-Linguistic Representations</a:t>
            </a:r>
            <a:br>
              <a:rPr lang="en-US" dirty="0" smtClean="0"/>
            </a:br>
            <a:r>
              <a:rPr lang="en-US" sz="3200" dirty="0" smtClean="0"/>
              <a:t>Classroom Practice</a:t>
            </a:r>
            <a:endParaRPr lang="en-US" sz="3200" dirty="0"/>
          </a:p>
        </p:txBody>
      </p:sp>
      <p:sp>
        <p:nvSpPr>
          <p:cNvPr id="3" name="Content Placeholder 2"/>
          <p:cNvSpPr>
            <a:spLocks noGrp="1"/>
          </p:cNvSpPr>
          <p:nvPr>
            <p:ph idx="1"/>
          </p:nvPr>
        </p:nvSpPr>
        <p:spPr/>
        <p:txBody>
          <a:bodyPr/>
          <a:lstStyle/>
          <a:p>
            <a:r>
              <a:rPr lang="en-US" dirty="0" smtClean="0"/>
              <a:t>Create graphic organizers</a:t>
            </a:r>
          </a:p>
          <a:p>
            <a:r>
              <a:rPr lang="en-US" dirty="0" smtClean="0"/>
              <a:t>Use physical models</a:t>
            </a:r>
          </a:p>
          <a:p>
            <a:r>
              <a:rPr lang="en-US" dirty="0" smtClean="0"/>
              <a:t>Generate mental pictures</a:t>
            </a:r>
          </a:p>
          <a:p>
            <a:r>
              <a:rPr lang="en-US" dirty="0" smtClean="0"/>
              <a:t>Draw pictures or pictographs</a:t>
            </a:r>
          </a:p>
          <a:p>
            <a:r>
              <a:rPr lang="en-US" dirty="0" smtClean="0"/>
              <a:t>Engage in kinesthetic activity</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40</a:t>
            </a:fld>
            <a:endParaRPr lang="en-US"/>
          </a:p>
        </p:txBody>
      </p:sp>
    </p:spTree>
    <p:extLst>
      <p:ext uri="{BB962C8B-B14F-4D97-AF65-F5344CB8AC3E}">
        <p14:creationId xmlns:p14="http://schemas.microsoft.com/office/powerpoint/2010/main" val="1894874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Cooperative Learning</a:t>
            </a:r>
            <a:br>
              <a:rPr lang="en-US" dirty="0" smtClean="0"/>
            </a:br>
            <a:r>
              <a:rPr lang="en-US" sz="3200" dirty="0" smtClean="0"/>
              <a:t>Guiding Principles</a:t>
            </a:r>
            <a:endParaRPr lang="en-US" sz="3200" dirty="0"/>
          </a:p>
        </p:txBody>
      </p:sp>
      <p:sp>
        <p:nvSpPr>
          <p:cNvPr id="3" name="Content Placeholder 2"/>
          <p:cNvSpPr>
            <a:spLocks noGrp="1"/>
          </p:cNvSpPr>
          <p:nvPr>
            <p:ph idx="1"/>
          </p:nvPr>
        </p:nvSpPr>
        <p:spPr/>
        <p:txBody>
          <a:bodyPr/>
          <a:lstStyle/>
          <a:p>
            <a:r>
              <a:rPr lang="en-US" dirty="0" smtClean="0"/>
              <a:t>Organizing groups based on ability should be done sparing</a:t>
            </a:r>
          </a:p>
          <a:p>
            <a:endParaRPr lang="en-US" dirty="0"/>
          </a:p>
          <a:p>
            <a:r>
              <a:rPr lang="en-US" dirty="0" smtClean="0"/>
              <a:t>Cooperative groups should be kept small in size – 3 to 5 members works best</a:t>
            </a:r>
          </a:p>
          <a:p>
            <a:endParaRPr lang="en-US" dirty="0"/>
          </a:p>
          <a:p>
            <a:r>
              <a:rPr lang="en-US" dirty="0" smtClean="0"/>
              <a:t>Cooperative learning should be applied consistently and systematically but not misused or overused</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41</a:t>
            </a:fld>
            <a:endParaRPr lang="en-US"/>
          </a:p>
        </p:txBody>
      </p:sp>
    </p:spTree>
    <p:extLst>
      <p:ext uri="{BB962C8B-B14F-4D97-AF65-F5344CB8AC3E}">
        <p14:creationId xmlns:p14="http://schemas.microsoft.com/office/powerpoint/2010/main" val="2504967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Cooperative Learning</a:t>
            </a:r>
            <a:br>
              <a:rPr lang="en-US" dirty="0" smtClean="0"/>
            </a:br>
            <a:r>
              <a:rPr lang="en-US" sz="3200" dirty="0" smtClean="0"/>
              <a:t>Classroom Practice</a:t>
            </a:r>
            <a:endParaRPr lang="en-US" sz="3200" dirty="0"/>
          </a:p>
        </p:txBody>
      </p:sp>
      <p:sp>
        <p:nvSpPr>
          <p:cNvPr id="3" name="Content Placeholder 2"/>
          <p:cNvSpPr>
            <a:spLocks noGrp="1"/>
          </p:cNvSpPr>
          <p:nvPr>
            <p:ph idx="1"/>
          </p:nvPr>
        </p:nvSpPr>
        <p:spPr/>
        <p:txBody>
          <a:bodyPr/>
          <a:lstStyle/>
          <a:p>
            <a:r>
              <a:rPr lang="en-US" dirty="0" smtClean="0"/>
              <a:t>Use a variety of criteria</a:t>
            </a:r>
          </a:p>
          <a:p>
            <a:r>
              <a:rPr lang="en-US" dirty="0" smtClean="0"/>
              <a:t>Informal groups</a:t>
            </a:r>
          </a:p>
          <a:p>
            <a:r>
              <a:rPr lang="en-US" dirty="0" smtClean="0"/>
              <a:t>Formal groups</a:t>
            </a:r>
          </a:p>
          <a:p>
            <a:r>
              <a:rPr lang="en-US" dirty="0" smtClean="0"/>
              <a:t>Base groups</a:t>
            </a:r>
          </a:p>
          <a:p>
            <a:r>
              <a:rPr lang="en-US" dirty="0" smtClean="0"/>
              <a:t>Manage group size</a:t>
            </a:r>
          </a:p>
          <a:p>
            <a:r>
              <a:rPr lang="en-US" dirty="0" smtClean="0"/>
              <a:t>Combine cooperative learning with other classroom structures</a:t>
            </a:r>
          </a:p>
          <a:p>
            <a:endParaRPr lang="en-US" dirty="0" smtClean="0"/>
          </a:p>
        </p:txBody>
      </p:sp>
      <p:sp>
        <p:nvSpPr>
          <p:cNvPr id="4" name="Slide Number Placeholder 3"/>
          <p:cNvSpPr>
            <a:spLocks noGrp="1"/>
          </p:cNvSpPr>
          <p:nvPr>
            <p:ph type="sldNum" sz="quarter" idx="12"/>
          </p:nvPr>
        </p:nvSpPr>
        <p:spPr/>
        <p:txBody>
          <a:bodyPr/>
          <a:lstStyle/>
          <a:p>
            <a:fld id="{173816B1-BD17-684B-A1AD-11E3DF3448DB}" type="slidenum">
              <a:rPr lang="en-US" smtClean="0"/>
              <a:pPr/>
              <a:t>42</a:t>
            </a:fld>
            <a:endParaRPr lang="en-US"/>
          </a:p>
        </p:txBody>
      </p:sp>
    </p:spTree>
    <p:extLst>
      <p:ext uri="{BB962C8B-B14F-4D97-AF65-F5344CB8AC3E}">
        <p14:creationId xmlns:p14="http://schemas.microsoft.com/office/powerpoint/2010/main" val="309084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Goal Setting and Providing Feedback</a:t>
            </a:r>
            <a:br>
              <a:rPr lang="en-US" dirty="0" smtClean="0"/>
            </a:br>
            <a:r>
              <a:rPr lang="en-US" sz="3200" dirty="0" smtClean="0"/>
              <a:t>Guiding Principles – Goal Setting</a:t>
            </a:r>
            <a:endParaRPr lang="en-US" sz="3200" dirty="0"/>
          </a:p>
        </p:txBody>
      </p:sp>
      <p:sp>
        <p:nvSpPr>
          <p:cNvPr id="3" name="Content Placeholder 2"/>
          <p:cNvSpPr>
            <a:spLocks noGrp="1"/>
          </p:cNvSpPr>
          <p:nvPr>
            <p:ph idx="1"/>
          </p:nvPr>
        </p:nvSpPr>
        <p:spPr/>
        <p:txBody>
          <a:bodyPr/>
          <a:lstStyle/>
          <a:p>
            <a:r>
              <a:rPr lang="en-US" dirty="0" smtClean="0"/>
              <a:t>Instructional goals should narrow what students focus on</a:t>
            </a:r>
          </a:p>
          <a:p>
            <a:pPr marL="0" indent="0">
              <a:buNone/>
            </a:pPr>
            <a:endParaRPr lang="en-US" dirty="0" smtClean="0"/>
          </a:p>
          <a:p>
            <a:r>
              <a:rPr lang="en-US" dirty="0" smtClean="0"/>
              <a:t>Instructional goals should not be too specific</a:t>
            </a:r>
          </a:p>
          <a:p>
            <a:pPr marL="0" indent="0">
              <a:buNone/>
            </a:pPr>
            <a:endParaRPr lang="en-US" dirty="0" smtClean="0"/>
          </a:p>
          <a:p>
            <a:r>
              <a:rPr lang="en-US" dirty="0" smtClean="0"/>
              <a:t>Students should be encouraged to personalize the teacher’s goals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43</a:t>
            </a:fld>
            <a:endParaRPr lang="en-US"/>
          </a:p>
        </p:txBody>
      </p:sp>
    </p:spTree>
    <p:extLst>
      <p:ext uri="{BB962C8B-B14F-4D97-AF65-F5344CB8AC3E}">
        <p14:creationId xmlns:p14="http://schemas.microsoft.com/office/powerpoint/2010/main" val="42488133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Goal Setting and Providing Feedback</a:t>
            </a:r>
            <a:br>
              <a:rPr lang="en-US" dirty="0" smtClean="0"/>
            </a:br>
            <a:r>
              <a:rPr lang="en-US" sz="3200" dirty="0" smtClean="0"/>
              <a:t>Classroom Practice – Goal Setting</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Set specific but flexible goals</a:t>
            </a:r>
          </a:p>
          <a:p>
            <a:endParaRPr lang="en-US" dirty="0"/>
          </a:p>
          <a:p>
            <a:r>
              <a:rPr lang="en-US" dirty="0" smtClean="0"/>
              <a:t>Use contracts</a:t>
            </a:r>
          </a:p>
          <a:p>
            <a:endParaRPr lang="en-US" dirty="0" smtClean="0"/>
          </a:p>
        </p:txBody>
      </p:sp>
      <p:sp>
        <p:nvSpPr>
          <p:cNvPr id="4" name="Slide Number Placeholder 3"/>
          <p:cNvSpPr>
            <a:spLocks noGrp="1"/>
          </p:cNvSpPr>
          <p:nvPr>
            <p:ph type="sldNum" sz="quarter" idx="12"/>
          </p:nvPr>
        </p:nvSpPr>
        <p:spPr/>
        <p:txBody>
          <a:bodyPr/>
          <a:lstStyle/>
          <a:p>
            <a:fld id="{173816B1-BD17-684B-A1AD-11E3DF3448DB}" type="slidenum">
              <a:rPr lang="en-US" smtClean="0"/>
              <a:pPr/>
              <a:t>44</a:t>
            </a:fld>
            <a:endParaRPr lang="en-US"/>
          </a:p>
        </p:txBody>
      </p:sp>
    </p:spTree>
    <p:extLst>
      <p:ext uri="{BB962C8B-B14F-4D97-AF65-F5344CB8AC3E}">
        <p14:creationId xmlns:p14="http://schemas.microsoft.com/office/powerpoint/2010/main" val="41479484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Goal Setting and Providing Feedback</a:t>
            </a:r>
            <a:br>
              <a:rPr lang="en-US" dirty="0" smtClean="0"/>
            </a:br>
            <a:r>
              <a:rPr lang="en-US" sz="3200" dirty="0" smtClean="0"/>
              <a:t>Guiding Principles – Providing Feedback</a:t>
            </a:r>
            <a:endParaRPr lang="en-US" sz="3200" dirty="0"/>
          </a:p>
        </p:txBody>
      </p:sp>
      <p:sp>
        <p:nvSpPr>
          <p:cNvPr id="3" name="Content Placeholder 2"/>
          <p:cNvSpPr>
            <a:spLocks noGrp="1"/>
          </p:cNvSpPr>
          <p:nvPr>
            <p:ph idx="1"/>
          </p:nvPr>
        </p:nvSpPr>
        <p:spPr>
          <a:xfrm>
            <a:off x="914400" y="2362200"/>
            <a:ext cx="8001000" cy="4038600"/>
          </a:xfrm>
        </p:spPr>
        <p:txBody>
          <a:bodyPr/>
          <a:lstStyle/>
          <a:p>
            <a:r>
              <a:rPr lang="en-US" dirty="0" smtClean="0"/>
              <a:t>Feedback should be “corrective” in nature</a:t>
            </a:r>
          </a:p>
          <a:p>
            <a:endParaRPr lang="en-US" dirty="0" smtClean="0"/>
          </a:p>
          <a:p>
            <a:r>
              <a:rPr lang="en-US" dirty="0" smtClean="0"/>
              <a:t>Feedback should be timely</a:t>
            </a:r>
          </a:p>
          <a:p>
            <a:endParaRPr lang="en-US" dirty="0"/>
          </a:p>
          <a:p>
            <a:r>
              <a:rPr lang="en-US" dirty="0" smtClean="0"/>
              <a:t>Feedback should be specific to a criterion</a:t>
            </a:r>
          </a:p>
          <a:p>
            <a:endParaRPr lang="en-US" dirty="0" smtClean="0"/>
          </a:p>
          <a:p>
            <a:r>
              <a:rPr lang="en-US" dirty="0" smtClean="0"/>
              <a:t>Students can effectively provide some of their own feedback</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45</a:t>
            </a:fld>
            <a:endParaRPr lang="en-US"/>
          </a:p>
        </p:txBody>
      </p:sp>
    </p:spTree>
    <p:extLst>
      <p:ext uri="{BB962C8B-B14F-4D97-AF65-F5344CB8AC3E}">
        <p14:creationId xmlns:p14="http://schemas.microsoft.com/office/powerpoint/2010/main" val="31771930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Goal Setting and Providing Feedback</a:t>
            </a:r>
            <a:br>
              <a:rPr lang="en-US" dirty="0" smtClean="0"/>
            </a:br>
            <a:r>
              <a:rPr lang="en-US" sz="3200" dirty="0" smtClean="0"/>
              <a:t>Classroom Practice – Providing Feedback</a:t>
            </a:r>
            <a:endParaRPr lang="en-US" sz="3200" dirty="0"/>
          </a:p>
        </p:txBody>
      </p:sp>
      <p:sp>
        <p:nvSpPr>
          <p:cNvPr id="3" name="Content Placeholder 2"/>
          <p:cNvSpPr>
            <a:spLocks noGrp="1"/>
          </p:cNvSpPr>
          <p:nvPr>
            <p:ph idx="1"/>
          </p:nvPr>
        </p:nvSpPr>
        <p:spPr/>
        <p:txBody>
          <a:bodyPr/>
          <a:lstStyle/>
          <a:p>
            <a:r>
              <a:rPr lang="en-US" dirty="0" smtClean="0"/>
              <a:t>Use rubrics for criterion-referenced feedback</a:t>
            </a:r>
          </a:p>
          <a:p>
            <a:endParaRPr lang="en-US" dirty="0"/>
          </a:p>
          <a:p>
            <a:r>
              <a:rPr lang="en-US" dirty="0" smtClean="0"/>
              <a:t>Use feedback that is very specific</a:t>
            </a:r>
          </a:p>
          <a:p>
            <a:endParaRPr lang="en-US" dirty="0"/>
          </a:p>
          <a:p>
            <a:r>
              <a:rPr lang="en-US" dirty="0" smtClean="0"/>
              <a:t>Utilize student-led feedback</a:t>
            </a:r>
          </a:p>
          <a:p>
            <a:endParaRPr lang="en-US" dirty="0" smtClean="0"/>
          </a:p>
        </p:txBody>
      </p:sp>
      <p:sp>
        <p:nvSpPr>
          <p:cNvPr id="4" name="Slide Number Placeholder 3"/>
          <p:cNvSpPr>
            <a:spLocks noGrp="1"/>
          </p:cNvSpPr>
          <p:nvPr>
            <p:ph type="sldNum" sz="quarter" idx="12"/>
          </p:nvPr>
        </p:nvSpPr>
        <p:spPr/>
        <p:txBody>
          <a:bodyPr/>
          <a:lstStyle/>
          <a:p>
            <a:fld id="{173816B1-BD17-684B-A1AD-11E3DF3448DB}" type="slidenum">
              <a:rPr lang="en-US" smtClean="0"/>
              <a:pPr/>
              <a:t>46</a:t>
            </a:fld>
            <a:endParaRPr lang="en-US"/>
          </a:p>
        </p:txBody>
      </p:sp>
    </p:spTree>
    <p:extLst>
      <p:ext uri="{BB962C8B-B14F-4D97-AF65-F5344CB8AC3E}">
        <p14:creationId xmlns:p14="http://schemas.microsoft.com/office/powerpoint/2010/main" val="12904244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44562"/>
          </a:xfrm>
        </p:spPr>
        <p:txBody>
          <a:bodyPr/>
          <a:lstStyle/>
          <a:p>
            <a:pPr algn="ctr"/>
            <a:r>
              <a:rPr lang="en-US" dirty="0" smtClean="0"/>
              <a:t>General Rubric for Information</a:t>
            </a:r>
            <a:endParaRPr lang="en-US" dirty="0"/>
          </a:p>
        </p:txBody>
      </p:sp>
      <p:sp>
        <p:nvSpPr>
          <p:cNvPr id="4" name="Content Placeholder 3"/>
          <p:cNvSpPr>
            <a:spLocks noGrp="1"/>
          </p:cNvSpPr>
          <p:nvPr>
            <p:ph sz="half" idx="2"/>
          </p:nvPr>
        </p:nvSpPr>
        <p:spPr>
          <a:xfrm>
            <a:off x="457200" y="2286000"/>
            <a:ext cx="8686800" cy="3962399"/>
          </a:xfrm>
        </p:spPr>
        <p:txBody>
          <a:bodyPr/>
          <a:lstStyle/>
          <a:p>
            <a:r>
              <a:rPr lang="en-US" dirty="0" smtClean="0"/>
              <a:t>4 – the student has complete and detailed understanding of the information important to the topic.</a:t>
            </a:r>
          </a:p>
          <a:p>
            <a:r>
              <a:rPr lang="en-US" dirty="0" smtClean="0"/>
              <a:t>3 – the student has a complete understanding of the information important to the topic but not in great detail.</a:t>
            </a:r>
          </a:p>
          <a:p>
            <a:r>
              <a:rPr lang="en-US" dirty="0" smtClean="0"/>
              <a:t>2 – The students has incomplete understanding of the topic and/or misconceptions about some of the information.  However, the student maintains a basic understanding of the topic.</a:t>
            </a:r>
          </a:p>
          <a:p>
            <a:r>
              <a:rPr lang="en-US" dirty="0" smtClean="0"/>
              <a:t>1 – The student’s understanding of the topic is so incomplete or has so many misconceptions that the student cannot be said to understand the topic.</a:t>
            </a:r>
            <a:endParaRPr lang="en-US" dirty="0"/>
          </a:p>
        </p:txBody>
      </p:sp>
      <p:sp>
        <p:nvSpPr>
          <p:cNvPr id="7" name="Slide Number Placeholder 6"/>
          <p:cNvSpPr>
            <a:spLocks noGrp="1"/>
          </p:cNvSpPr>
          <p:nvPr>
            <p:ph type="sldNum" sz="quarter" idx="12"/>
          </p:nvPr>
        </p:nvSpPr>
        <p:spPr/>
        <p:txBody>
          <a:bodyPr/>
          <a:lstStyle/>
          <a:p>
            <a:fld id="{8C862328-88EA-8049-A82D-200E9BFC3760}" type="slidenum">
              <a:rPr lang="en-US" smtClean="0"/>
              <a:pPr/>
              <a:t>47</a:t>
            </a:fld>
            <a:endParaRPr lang="en-US"/>
          </a:p>
        </p:txBody>
      </p:sp>
    </p:spTree>
    <p:extLst>
      <p:ext uri="{BB962C8B-B14F-4D97-AF65-F5344CB8AC3E}">
        <p14:creationId xmlns:p14="http://schemas.microsoft.com/office/powerpoint/2010/main" val="33167478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34400" cy="944562"/>
          </a:xfrm>
        </p:spPr>
        <p:txBody>
          <a:bodyPr/>
          <a:lstStyle/>
          <a:p>
            <a:pPr algn="ctr"/>
            <a:r>
              <a:rPr lang="en-US" dirty="0" smtClean="0"/>
              <a:t>General Rubric for Processes &amp; Skills</a:t>
            </a:r>
            <a:endParaRPr lang="en-US" dirty="0"/>
          </a:p>
        </p:txBody>
      </p:sp>
      <p:sp>
        <p:nvSpPr>
          <p:cNvPr id="4" name="Content Placeholder 3"/>
          <p:cNvSpPr>
            <a:spLocks noGrp="1"/>
          </p:cNvSpPr>
          <p:nvPr>
            <p:ph sz="half" idx="2"/>
          </p:nvPr>
        </p:nvSpPr>
        <p:spPr>
          <a:xfrm>
            <a:off x="457200" y="2286000"/>
            <a:ext cx="8686800" cy="4419600"/>
          </a:xfrm>
        </p:spPr>
        <p:txBody>
          <a:bodyPr/>
          <a:lstStyle/>
          <a:p>
            <a:r>
              <a:rPr lang="en-US" sz="2300" dirty="0" smtClean="0"/>
              <a:t>4 – The student can perform the skill or process important to the topic with no significant errors and with fluency.  Additionally, the student understands the key features of the process.</a:t>
            </a:r>
          </a:p>
          <a:p>
            <a:r>
              <a:rPr lang="en-US" sz="2300" dirty="0" smtClean="0"/>
              <a:t>3 – The student can perform the skill or process important to the topic without making significant errors.</a:t>
            </a:r>
          </a:p>
          <a:p>
            <a:r>
              <a:rPr lang="en-US" sz="2300" dirty="0" smtClean="0"/>
              <a:t>2 – The student makes some significant errors when performing the skill or process important to the topic but still accomplishes a rough approximation of the skill or process.</a:t>
            </a:r>
          </a:p>
          <a:p>
            <a:r>
              <a:rPr lang="en-US" sz="2300" dirty="0" smtClean="0"/>
              <a:t>1 – The student makes so many errors in performing the skill or process important to the topic that he or she cannot actually perform the skill or process.</a:t>
            </a:r>
            <a:endParaRPr lang="en-US" sz="2300" dirty="0"/>
          </a:p>
        </p:txBody>
      </p:sp>
      <p:sp>
        <p:nvSpPr>
          <p:cNvPr id="7" name="Slide Number Placeholder 6"/>
          <p:cNvSpPr>
            <a:spLocks noGrp="1"/>
          </p:cNvSpPr>
          <p:nvPr>
            <p:ph type="sldNum" sz="quarter" idx="12"/>
          </p:nvPr>
        </p:nvSpPr>
        <p:spPr/>
        <p:txBody>
          <a:bodyPr/>
          <a:lstStyle/>
          <a:p>
            <a:fld id="{8C862328-88EA-8049-A82D-200E9BFC3760}" type="slidenum">
              <a:rPr lang="en-US" smtClean="0"/>
              <a:pPr/>
              <a:t>48</a:t>
            </a:fld>
            <a:endParaRPr lang="en-US"/>
          </a:p>
        </p:txBody>
      </p:sp>
    </p:spTree>
    <p:extLst>
      <p:ext uri="{BB962C8B-B14F-4D97-AF65-F5344CB8AC3E}">
        <p14:creationId xmlns:p14="http://schemas.microsoft.com/office/powerpoint/2010/main" val="33167478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Generating and Testing Hypotheses</a:t>
            </a:r>
            <a:br>
              <a:rPr lang="en-US" dirty="0" smtClean="0"/>
            </a:br>
            <a:r>
              <a:rPr lang="en-US" sz="3200" dirty="0" smtClean="0"/>
              <a:t>Guiding Principles</a:t>
            </a:r>
            <a:endParaRPr lang="en-US" sz="3200" dirty="0"/>
          </a:p>
        </p:txBody>
      </p:sp>
      <p:sp>
        <p:nvSpPr>
          <p:cNvPr id="3" name="Content Placeholder 2"/>
          <p:cNvSpPr>
            <a:spLocks noGrp="1"/>
          </p:cNvSpPr>
          <p:nvPr>
            <p:ph idx="1"/>
          </p:nvPr>
        </p:nvSpPr>
        <p:spPr>
          <a:xfrm>
            <a:off x="914400" y="2362200"/>
            <a:ext cx="8001000" cy="4038600"/>
          </a:xfrm>
        </p:spPr>
        <p:txBody>
          <a:bodyPr/>
          <a:lstStyle/>
          <a:p>
            <a:r>
              <a:rPr lang="en-US" dirty="0" smtClean="0"/>
              <a:t>Hypothesis generation and testing is effective in either a deductive or inductive manner</a:t>
            </a:r>
          </a:p>
          <a:p>
            <a:endParaRPr lang="en-US" dirty="0"/>
          </a:p>
          <a:p>
            <a:r>
              <a:rPr lang="en-US" dirty="0" smtClean="0"/>
              <a:t>Teachers should ask students to clearly explain their hypotheses and their conclusions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49</a:t>
            </a:fld>
            <a:endParaRPr lang="en-US"/>
          </a:p>
        </p:txBody>
      </p:sp>
    </p:spTree>
    <p:extLst>
      <p:ext uri="{BB962C8B-B14F-4D97-AF65-F5344CB8AC3E}">
        <p14:creationId xmlns:p14="http://schemas.microsoft.com/office/powerpoint/2010/main" val="234108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143000"/>
          </a:xfrm>
        </p:spPr>
        <p:txBody>
          <a:bodyPr anchor="t"/>
          <a:lstStyle/>
          <a:p>
            <a:pPr algn="ctr"/>
            <a:r>
              <a:rPr lang="en-US" dirty="0" smtClean="0"/>
              <a:t>Similarities and Differences</a:t>
            </a:r>
            <a:br>
              <a:rPr lang="en-US" dirty="0" smtClean="0"/>
            </a:br>
            <a:r>
              <a:rPr lang="en-US" dirty="0" smtClean="0"/>
              <a:t>Classroom Practice</a:t>
            </a:r>
            <a:endParaRPr lang="en-US" dirty="0"/>
          </a:p>
        </p:txBody>
      </p:sp>
      <p:sp>
        <p:nvSpPr>
          <p:cNvPr id="3" name="Content Placeholder 2"/>
          <p:cNvSpPr>
            <a:spLocks noGrp="1"/>
          </p:cNvSpPr>
          <p:nvPr>
            <p:ph idx="1"/>
          </p:nvPr>
        </p:nvSpPr>
        <p:spPr/>
        <p:txBody>
          <a:bodyPr/>
          <a:lstStyle/>
          <a:p>
            <a:r>
              <a:rPr lang="en-US" dirty="0" smtClean="0"/>
              <a:t>Comparing</a:t>
            </a:r>
          </a:p>
          <a:p>
            <a:r>
              <a:rPr lang="en-US" dirty="0" smtClean="0"/>
              <a:t>Classifying</a:t>
            </a:r>
          </a:p>
          <a:p>
            <a:endParaRPr lang="en-US" dirty="0" smtClean="0"/>
          </a:p>
          <a:p>
            <a:r>
              <a:rPr lang="en-US" dirty="0" smtClean="0"/>
              <a:t>Creating metaphors – addresses the abstract relationship between two different things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5</a:t>
            </a:fld>
            <a:endParaRPr lang="en-US"/>
          </a:p>
        </p:txBody>
      </p:sp>
    </p:spTree>
    <p:extLst>
      <p:ext uri="{BB962C8B-B14F-4D97-AF65-F5344CB8AC3E}">
        <p14:creationId xmlns:p14="http://schemas.microsoft.com/office/powerpoint/2010/main" val="8976509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Generating and Testing Hypotheses</a:t>
            </a:r>
            <a:br>
              <a:rPr lang="en-US" dirty="0" smtClean="0"/>
            </a:br>
            <a:r>
              <a:rPr lang="en-US" sz="3200" dirty="0" smtClean="0"/>
              <a:t>Classroom Practice</a:t>
            </a:r>
            <a:endParaRPr lang="en-US" sz="3200" dirty="0"/>
          </a:p>
        </p:txBody>
      </p:sp>
      <p:sp>
        <p:nvSpPr>
          <p:cNvPr id="3" name="Content Placeholder 2"/>
          <p:cNvSpPr>
            <a:spLocks noGrp="1"/>
          </p:cNvSpPr>
          <p:nvPr>
            <p:ph idx="1"/>
          </p:nvPr>
        </p:nvSpPr>
        <p:spPr>
          <a:xfrm>
            <a:off x="457200" y="2362200"/>
            <a:ext cx="8458200" cy="4038600"/>
          </a:xfrm>
        </p:spPr>
        <p:txBody>
          <a:bodyPr/>
          <a:lstStyle/>
          <a:p>
            <a:endParaRPr lang="en-US" dirty="0" smtClean="0"/>
          </a:p>
          <a:p>
            <a:r>
              <a:rPr lang="en-US" dirty="0" smtClean="0"/>
              <a:t>Use a variety of structured tasks to guide students through generating and testing hypotheses</a:t>
            </a:r>
          </a:p>
          <a:p>
            <a:pPr marL="0" indent="0">
              <a:buNone/>
            </a:pP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50</a:t>
            </a:fld>
            <a:endParaRPr lang="en-US"/>
          </a:p>
        </p:txBody>
      </p:sp>
    </p:spTree>
    <p:extLst>
      <p:ext uri="{BB962C8B-B14F-4D97-AF65-F5344CB8AC3E}">
        <p14:creationId xmlns:p14="http://schemas.microsoft.com/office/powerpoint/2010/main" val="4082952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Generating and Testing Hypotheses</a:t>
            </a:r>
            <a:br>
              <a:rPr lang="en-US" dirty="0" smtClean="0"/>
            </a:br>
            <a:r>
              <a:rPr lang="en-US" sz="2800" dirty="0" smtClean="0"/>
              <a:t>Structured Task Example – Problem Solving</a:t>
            </a:r>
            <a:endParaRPr lang="en-US" sz="2800" dirty="0"/>
          </a:p>
        </p:txBody>
      </p:sp>
      <p:sp>
        <p:nvSpPr>
          <p:cNvPr id="3" name="Content Placeholder 2"/>
          <p:cNvSpPr>
            <a:spLocks noGrp="1"/>
          </p:cNvSpPr>
          <p:nvPr>
            <p:ph idx="1"/>
          </p:nvPr>
        </p:nvSpPr>
        <p:spPr>
          <a:xfrm>
            <a:off x="762000" y="2362200"/>
            <a:ext cx="8382000" cy="4038600"/>
          </a:xfrm>
        </p:spPr>
        <p:txBody>
          <a:bodyPr/>
          <a:lstStyle/>
          <a:p>
            <a:pPr marL="0" indent="0">
              <a:buNone/>
            </a:pPr>
            <a:r>
              <a:rPr lang="en-US" sz="2400" dirty="0" smtClean="0"/>
              <a:t>1 – Identify the goal you are trying to accomplish</a:t>
            </a:r>
          </a:p>
          <a:p>
            <a:pPr marL="0" indent="0">
              <a:buNone/>
            </a:pPr>
            <a:r>
              <a:rPr lang="en-US" sz="2400" dirty="0" smtClean="0"/>
              <a:t>2 – Describe the barriers or constraints that are preventing you from achieving your goal – that are creating the problem</a:t>
            </a:r>
          </a:p>
          <a:p>
            <a:pPr marL="0" indent="0">
              <a:buNone/>
            </a:pPr>
            <a:r>
              <a:rPr lang="en-US" sz="2400" dirty="0" smtClean="0"/>
              <a:t>3 – Identify different solutions for overcoming the barriers or constraints and hypothesize which solution is likely to work</a:t>
            </a:r>
          </a:p>
          <a:p>
            <a:pPr marL="0" indent="0">
              <a:buNone/>
            </a:pPr>
            <a:r>
              <a:rPr lang="en-US" sz="2400" dirty="0" smtClean="0"/>
              <a:t>4 – Try your solution – either in reality or through a simulation</a:t>
            </a:r>
          </a:p>
          <a:p>
            <a:pPr marL="0" indent="0">
              <a:buNone/>
            </a:pPr>
            <a:r>
              <a:rPr lang="en-US" sz="2400" dirty="0" smtClean="0"/>
              <a:t>5 – Explain whether your hypothesis was correct.  Determine if you want to test another hypothesis using a different solution </a:t>
            </a:r>
            <a:endParaRPr lang="en-US" sz="2400"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51</a:t>
            </a:fld>
            <a:endParaRPr lang="en-US"/>
          </a:p>
        </p:txBody>
      </p:sp>
    </p:spTree>
    <p:extLst>
      <p:ext uri="{BB962C8B-B14F-4D97-AF65-F5344CB8AC3E}">
        <p14:creationId xmlns:p14="http://schemas.microsoft.com/office/powerpoint/2010/main" val="42394414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Generating and Testing Hypotheses</a:t>
            </a:r>
            <a:br>
              <a:rPr lang="en-US" dirty="0" smtClean="0"/>
            </a:br>
            <a:r>
              <a:rPr lang="en-US" sz="2800" dirty="0" smtClean="0"/>
              <a:t>Structured Task Example – Systems Analysis</a:t>
            </a:r>
            <a:endParaRPr lang="en-US" sz="2800" dirty="0"/>
          </a:p>
        </p:txBody>
      </p:sp>
      <p:sp>
        <p:nvSpPr>
          <p:cNvPr id="3" name="Content Placeholder 2"/>
          <p:cNvSpPr>
            <a:spLocks noGrp="1"/>
          </p:cNvSpPr>
          <p:nvPr>
            <p:ph idx="1"/>
          </p:nvPr>
        </p:nvSpPr>
        <p:spPr>
          <a:xfrm>
            <a:off x="762000" y="2362200"/>
            <a:ext cx="8382000" cy="4038600"/>
          </a:xfrm>
        </p:spPr>
        <p:txBody>
          <a:bodyPr/>
          <a:lstStyle/>
          <a:p>
            <a:pPr marL="0" indent="0">
              <a:buNone/>
            </a:pPr>
            <a:r>
              <a:rPr lang="en-US" sz="2400" dirty="0" smtClean="0"/>
              <a:t>1 – Explain the purpose of the system (government system, ecosystem, anatomical system, etc.), the parts of the system, and the function of each part</a:t>
            </a:r>
          </a:p>
          <a:p>
            <a:pPr marL="0" indent="0">
              <a:buNone/>
            </a:pPr>
            <a:r>
              <a:rPr lang="en-US" sz="2400" dirty="0" smtClean="0"/>
              <a:t>2 – Describe how the parts affect each other</a:t>
            </a:r>
          </a:p>
          <a:p>
            <a:pPr marL="0" indent="0">
              <a:buNone/>
            </a:pPr>
            <a:r>
              <a:rPr lang="en-US" sz="2400" dirty="0" smtClean="0"/>
              <a:t>3 – Identify a part of the system, describe a change in that part, and then hypothesize what would happen as a result of this change</a:t>
            </a:r>
          </a:p>
          <a:p>
            <a:pPr marL="0" indent="0">
              <a:buNone/>
            </a:pPr>
            <a:r>
              <a:rPr lang="en-US" sz="2400" dirty="0" smtClean="0"/>
              <a:t>4 – When possible, test your hypothesis by actually changing the part or by using a simulation to change the part</a:t>
            </a:r>
            <a:endParaRPr lang="en-US" sz="2400"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52</a:t>
            </a:fld>
            <a:endParaRPr lang="en-US"/>
          </a:p>
        </p:txBody>
      </p:sp>
    </p:spTree>
    <p:extLst>
      <p:ext uri="{BB962C8B-B14F-4D97-AF65-F5344CB8AC3E}">
        <p14:creationId xmlns:p14="http://schemas.microsoft.com/office/powerpoint/2010/main" val="9712423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Generating and Testing Hypotheses</a:t>
            </a:r>
            <a:br>
              <a:rPr lang="en-US" dirty="0" smtClean="0"/>
            </a:br>
            <a:r>
              <a:rPr lang="en-US" sz="3200" dirty="0" smtClean="0"/>
              <a:t>Classroom Practice</a:t>
            </a:r>
            <a:endParaRPr lang="en-US" sz="3200" dirty="0"/>
          </a:p>
        </p:txBody>
      </p:sp>
      <p:sp>
        <p:nvSpPr>
          <p:cNvPr id="3" name="Content Placeholder 2"/>
          <p:cNvSpPr>
            <a:spLocks noGrp="1"/>
          </p:cNvSpPr>
          <p:nvPr>
            <p:ph idx="1"/>
          </p:nvPr>
        </p:nvSpPr>
        <p:spPr>
          <a:xfrm>
            <a:off x="457200" y="2362200"/>
            <a:ext cx="8686800" cy="4038600"/>
          </a:xfrm>
        </p:spPr>
        <p:txBody>
          <a:bodyPr/>
          <a:lstStyle/>
          <a:p>
            <a:r>
              <a:rPr lang="en-US" dirty="0" smtClean="0"/>
              <a:t>Make sure students can explain their hypotheses and their conclusions</a:t>
            </a:r>
          </a:p>
          <a:p>
            <a:pPr lvl="1"/>
            <a:r>
              <a:rPr lang="en-US" dirty="0" smtClean="0"/>
              <a:t>Provide students with templates for reporting their work, highlighting the areas in which they will be expected to provide explanations</a:t>
            </a:r>
          </a:p>
          <a:p>
            <a:pPr lvl="1"/>
            <a:r>
              <a:rPr lang="en-US" dirty="0" smtClean="0"/>
              <a:t>Provide sentence stems for students, especially for young students to help them articulate their explanations</a:t>
            </a:r>
          </a:p>
          <a:p>
            <a:pPr lvl="1"/>
            <a:r>
              <a:rPr lang="en-US" dirty="0" smtClean="0"/>
              <a:t>Ask students to turn in audiotapes on which they explain their hypotheses and conclusions</a:t>
            </a:r>
          </a:p>
          <a:p>
            <a:pPr marL="0" indent="0">
              <a:buNone/>
            </a:pP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53</a:t>
            </a:fld>
            <a:endParaRPr lang="en-US"/>
          </a:p>
        </p:txBody>
      </p:sp>
    </p:spTree>
    <p:extLst>
      <p:ext uri="{BB962C8B-B14F-4D97-AF65-F5344CB8AC3E}">
        <p14:creationId xmlns:p14="http://schemas.microsoft.com/office/powerpoint/2010/main" val="42132941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dirty="0" smtClean="0"/>
              <a:t>Generating and Testing Hypotheses</a:t>
            </a:r>
            <a:br>
              <a:rPr lang="en-US" dirty="0" smtClean="0"/>
            </a:br>
            <a:r>
              <a:rPr lang="en-US" sz="3200" dirty="0" smtClean="0"/>
              <a:t>Classroom Practice</a:t>
            </a:r>
            <a:endParaRPr lang="en-US" sz="3200" dirty="0"/>
          </a:p>
        </p:txBody>
      </p:sp>
      <p:sp>
        <p:nvSpPr>
          <p:cNvPr id="3" name="Content Placeholder 2"/>
          <p:cNvSpPr>
            <a:spLocks noGrp="1"/>
          </p:cNvSpPr>
          <p:nvPr>
            <p:ph idx="1"/>
          </p:nvPr>
        </p:nvSpPr>
        <p:spPr>
          <a:xfrm>
            <a:off x="457200" y="2362200"/>
            <a:ext cx="8686800" cy="4038600"/>
          </a:xfrm>
        </p:spPr>
        <p:txBody>
          <a:bodyPr/>
          <a:lstStyle/>
          <a:p>
            <a:r>
              <a:rPr lang="en-US" dirty="0" smtClean="0"/>
              <a:t>Make sure students can explain their hypotheses and their conclusions</a:t>
            </a:r>
          </a:p>
          <a:p>
            <a:pPr lvl="1"/>
            <a:r>
              <a:rPr lang="en-US" dirty="0" smtClean="0"/>
              <a:t>Provide rubrics so that they know that the criteria on which they will be evaluated are based on the quality of their explanations</a:t>
            </a:r>
          </a:p>
          <a:p>
            <a:pPr lvl="1"/>
            <a:r>
              <a:rPr lang="en-US" dirty="0" smtClean="0"/>
              <a:t>Set up events during which parents or others ask students to explain their thinking</a:t>
            </a:r>
          </a:p>
          <a:p>
            <a:pPr marL="0" indent="0">
              <a:buNone/>
            </a:pP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54</a:t>
            </a:fld>
            <a:endParaRPr lang="en-US"/>
          </a:p>
        </p:txBody>
      </p:sp>
    </p:spTree>
    <p:extLst>
      <p:ext uri="{BB962C8B-B14F-4D97-AF65-F5344CB8AC3E}">
        <p14:creationId xmlns:p14="http://schemas.microsoft.com/office/powerpoint/2010/main" val="28780569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sz="3400" dirty="0" smtClean="0"/>
              <a:t>Cues, Questions, &amp; Advance Organizers</a:t>
            </a:r>
            <a:br>
              <a:rPr lang="en-US" sz="3400" dirty="0" smtClean="0"/>
            </a:br>
            <a:r>
              <a:rPr lang="en-US" sz="2800" dirty="0" smtClean="0"/>
              <a:t>Guiding Principles – Cues and Questions</a:t>
            </a:r>
            <a:endParaRPr lang="en-US" sz="2800" dirty="0"/>
          </a:p>
        </p:txBody>
      </p:sp>
      <p:sp>
        <p:nvSpPr>
          <p:cNvPr id="3" name="Content Placeholder 2"/>
          <p:cNvSpPr>
            <a:spLocks noGrp="1"/>
          </p:cNvSpPr>
          <p:nvPr>
            <p:ph idx="1"/>
          </p:nvPr>
        </p:nvSpPr>
        <p:spPr>
          <a:xfrm>
            <a:off x="914400" y="2362200"/>
            <a:ext cx="8001000" cy="4191000"/>
          </a:xfrm>
        </p:spPr>
        <p:txBody>
          <a:bodyPr/>
          <a:lstStyle/>
          <a:p>
            <a:r>
              <a:rPr lang="en-US" dirty="0" smtClean="0"/>
              <a:t>Focus on </a:t>
            </a:r>
            <a:r>
              <a:rPr lang="en-US" b="1" dirty="0" smtClean="0"/>
              <a:t>what is important </a:t>
            </a:r>
            <a:r>
              <a:rPr lang="en-US" dirty="0" smtClean="0"/>
              <a:t>as opposed to what is unusual</a:t>
            </a:r>
          </a:p>
          <a:p>
            <a:r>
              <a:rPr lang="en-US" dirty="0" smtClean="0"/>
              <a:t>“Higher level” questions produce deeper learning than “lower level” questions</a:t>
            </a:r>
          </a:p>
          <a:p>
            <a:r>
              <a:rPr lang="en-US" dirty="0" smtClean="0"/>
              <a:t>Waiting briefly before accepting responses from students has the effect of increasing the depth of students’ answers</a:t>
            </a:r>
          </a:p>
          <a:p>
            <a:r>
              <a:rPr lang="en-US" dirty="0" smtClean="0"/>
              <a:t>Questions are effective learning tools even when asked before a learning experience</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55</a:t>
            </a:fld>
            <a:endParaRPr lang="en-US"/>
          </a:p>
        </p:txBody>
      </p:sp>
    </p:spTree>
    <p:extLst>
      <p:ext uri="{BB962C8B-B14F-4D97-AF65-F5344CB8AC3E}">
        <p14:creationId xmlns:p14="http://schemas.microsoft.com/office/powerpoint/2010/main" val="26071476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sz="3400" dirty="0" smtClean="0"/>
              <a:t>Cues, Questions, &amp; Advance Organizers</a:t>
            </a:r>
            <a:br>
              <a:rPr lang="en-US" sz="3400" dirty="0" smtClean="0"/>
            </a:br>
            <a:r>
              <a:rPr lang="en-US" sz="2800" dirty="0" smtClean="0"/>
              <a:t>Classroom Practice – Cues and Questions</a:t>
            </a:r>
            <a:endParaRPr lang="en-US" sz="2800" dirty="0"/>
          </a:p>
        </p:txBody>
      </p:sp>
      <p:sp>
        <p:nvSpPr>
          <p:cNvPr id="3" name="Content Placeholder 2"/>
          <p:cNvSpPr>
            <a:spLocks noGrp="1"/>
          </p:cNvSpPr>
          <p:nvPr>
            <p:ph idx="1"/>
          </p:nvPr>
        </p:nvSpPr>
        <p:spPr>
          <a:xfrm>
            <a:off x="914400" y="2362200"/>
            <a:ext cx="8001000" cy="4038600"/>
          </a:xfrm>
        </p:spPr>
        <p:txBody>
          <a:bodyPr/>
          <a:lstStyle/>
          <a:p>
            <a:r>
              <a:rPr lang="en-US" dirty="0" smtClean="0"/>
              <a:t>Give explicit clues</a:t>
            </a:r>
          </a:p>
          <a:p>
            <a:endParaRPr lang="en-US" dirty="0"/>
          </a:p>
          <a:p>
            <a:r>
              <a:rPr lang="en-US" dirty="0" smtClean="0"/>
              <a:t>Use questions that elicit inferences</a:t>
            </a:r>
          </a:p>
          <a:p>
            <a:endParaRPr lang="en-US" dirty="0"/>
          </a:p>
          <a:p>
            <a:r>
              <a:rPr lang="en-US" dirty="0" smtClean="0"/>
              <a:t>Use analytic questions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56</a:t>
            </a:fld>
            <a:endParaRPr lang="en-US"/>
          </a:p>
        </p:txBody>
      </p:sp>
    </p:spTree>
    <p:extLst>
      <p:ext uri="{BB962C8B-B14F-4D97-AF65-F5344CB8AC3E}">
        <p14:creationId xmlns:p14="http://schemas.microsoft.com/office/powerpoint/2010/main" val="25390913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sz="3400" dirty="0" smtClean="0"/>
              <a:t>Cues, Questions, &amp; Advance Organizers</a:t>
            </a:r>
            <a:br>
              <a:rPr lang="en-US" sz="3400" dirty="0" smtClean="0"/>
            </a:br>
            <a:r>
              <a:rPr lang="en-US" sz="2800" dirty="0" smtClean="0"/>
              <a:t>Guiding Principles – Advance Organizers</a:t>
            </a:r>
            <a:endParaRPr lang="en-US" sz="2800" dirty="0"/>
          </a:p>
        </p:txBody>
      </p:sp>
      <p:sp>
        <p:nvSpPr>
          <p:cNvPr id="3" name="Content Placeholder 2"/>
          <p:cNvSpPr>
            <a:spLocks noGrp="1"/>
          </p:cNvSpPr>
          <p:nvPr>
            <p:ph idx="1"/>
          </p:nvPr>
        </p:nvSpPr>
        <p:spPr>
          <a:xfrm>
            <a:off x="914400" y="2362200"/>
            <a:ext cx="8001000" cy="4191000"/>
          </a:xfrm>
        </p:spPr>
        <p:txBody>
          <a:bodyPr/>
          <a:lstStyle/>
          <a:p>
            <a:r>
              <a:rPr lang="en-US" dirty="0" smtClean="0"/>
              <a:t>Focus on what is important as opposed to what is unusual</a:t>
            </a:r>
          </a:p>
          <a:p>
            <a:r>
              <a:rPr lang="en-US" dirty="0" smtClean="0"/>
              <a:t>“Higher level” advance organizers produce deeper learning than “lower level” advance organizers</a:t>
            </a:r>
          </a:p>
          <a:p>
            <a:r>
              <a:rPr lang="en-US" dirty="0" smtClean="0"/>
              <a:t>Advance organizers are most useful with information that is not well organized</a:t>
            </a:r>
          </a:p>
          <a:p>
            <a:r>
              <a:rPr lang="en-US" dirty="0" smtClean="0"/>
              <a:t>Different types of advance organizers produce different results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57</a:t>
            </a:fld>
            <a:endParaRPr lang="en-US"/>
          </a:p>
        </p:txBody>
      </p:sp>
    </p:spTree>
    <p:extLst>
      <p:ext uri="{BB962C8B-B14F-4D97-AF65-F5344CB8AC3E}">
        <p14:creationId xmlns:p14="http://schemas.microsoft.com/office/powerpoint/2010/main" val="10246343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458200" cy="1143000"/>
          </a:xfrm>
        </p:spPr>
        <p:txBody>
          <a:bodyPr anchor="t"/>
          <a:lstStyle/>
          <a:p>
            <a:pPr algn="ctr"/>
            <a:r>
              <a:rPr lang="en-US" sz="3400" dirty="0" smtClean="0"/>
              <a:t>Cues, Questions, &amp; Advance Organizers</a:t>
            </a:r>
            <a:br>
              <a:rPr lang="en-US" sz="3400" dirty="0" smtClean="0"/>
            </a:br>
            <a:r>
              <a:rPr lang="en-US" sz="2800" dirty="0" smtClean="0"/>
              <a:t>Classroom Practice – Advance Organizers</a:t>
            </a:r>
            <a:endParaRPr lang="en-US" sz="2800" dirty="0"/>
          </a:p>
        </p:txBody>
      </p:sp>
      <p:sp>
        <p:nvSpPr>
          <p:cNvPr id="3" name="Content Placeholder 2"/>
          <p:cNvSpPr>
            <a:spLocks noGrp="1"/>
          </p:cNvSpPr>
          <p:nvPr>
            <p:ph idx="1"/>
          </p:nvPr>
        </p:nvSpPr>
        <p:spPr>
          <a:xfrm>
            <a:off x="914400" y="2362200"/>
            <a:ext cx="8001000" cy="4038600"/>
          </a:xfrm>
        </p:spPr>
        <p:txBody>
          <a:bodyPr/>
          <a:lstStyle/>
          <a:p>
            <a:r>
              <a:rPr lang="en-US" dirty="0" smtClean="0"/>
              <a:t>Expository advance organizers</a:t>
            </a:r>
          </a:p>
          <a:p>
            <a:endParaRPr lang="en-US" dirty="0"/>
          </a:p>
          <a:p>
            <a:r>
              <a:rPr lang="en-US" dirty="0" smtClean="0"/>
              <a:t>Narrative advance organizers</a:t>
            </a:r>
          </a:p>
          <a:p>
            <a:endParaRPr lang="en-US" dirty="0"/>
          </a:p>
          <a:p>
            <a:r>
              <a:rPr lang="en-US" dirty="0" smtClean="0"/>
              <a:t>Skimming as an advance organizer</a:t>
            </a:r>
          </a:p>
          <a:p>
            <a:endParaRPr lang="en-US" dirty="0"/>
          </a:p>
          <a:p>
            <a:r>
              <a:rPr lang="en-US" dirty="0" smtClean="0"/>
              <a:t>Graphic advance organizers</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58</a:t>
            </a:fld>
            <a:endParaRPr lang="en-US"/>
          </a:p>
        </p:txBody>
      </p:sp>
    </p:spTree>
    <p:extLst>
      <p:ext uri="{BB962C8B-B14F-4D97-AF65-F5344CB8AC3E}">
        <p14:creationId xmlns:p14="http://schemas.microsoft.com/office/powerpoint/2010/main" val="4217182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Metaphors</a:t>
            </a:r>
            <a:endParaRPr lang="en-US" dirty="0"/>
          </a:p>
        </p:txBody>
      </p:sp>
      <p:sp>
        <p:nvSpPr>
          <p:cNvPr id="3" name="Content Placeholder 2"/>
          <p:cNvSpPr>
            <a:spLocks noGrp="1"/>
          </p:cNvSpPr>
          <p:nvPr>
            <p:ph idx="1"/>
          </p:nvPr>
        </p:nvSpPr>
        <p:spPr>
          <a:xfrm>
            <a:off x="914400" y="2362200"/>
            <a:ext cx="8001000" cy="4191000"/>
          </a:xfrm>
        </p:spPr>
        <p:txBody>
          <a:bodyPr/>
          <a:lstStyle/>
          <a:p>
            <a:pPr marL="0" indent="0" algn="ctr">
              <a:buNone/>
            </a:pPr>
            <a:r>
              <a:rPr lang="en-US" b="1" dirty="0" smtClean="0"/>
              <a:t> – Love is a Rose –</a:t>
            </a:r>
          </a:p>
          <a:p>
            <a:r>
              <a:rPr lang="en-US" i="1" u="sng" dirty="0" smtClean="0"/>
              <a:t>Literal</a:t>
            </a:r>
            <a:r>
              <a:rPr lang="en-US" i="1" dirty="0" smtClean="0"/>
              <a:t> – </a:t>
            </a:r>
            <a:r>
              <a:rPr lang="en-US" dirty="0" smtClean="0"/>
              <a:t>rose:  the blossom is sweet to smell and pleasant to touch, but if you touch the thorns, they can stick you</a:t>
            </a:r>
          </a:p>
          <a:p>
            <a:r>
              <a:rPr lang="en-US" i="1" u="sng" dirty="0" smtClean="0"/>
              <a:t>Abstract</a:t>
            </a:r>
            <a:r>
              <a:rPr lang="en-US" dirty="0" smtClean="0"/>
              <a:t> – something is wonderful and you want to go near it, but if you get too close, you might get hurt</a:t>
            </a:r>
          </a:p>
          <a:p>
            <a:r>
              <a:rPr lang="en-US" i="1" u="sng" dirty="0" smtClean="0"/>
              <a:t>Literal</a:t>
            </a:r>
            <a:r>
              <a:rPr lang="en-US" i="1" dirty="0" smtClean="0"/>
              <a:t> </a:t>
            </a:r>
            <a:r>
              <a:rPr lang="en-US" dirty="0" smtClean="0"/>
              <a:t> - love:  makes you feel happy, but the person you love can end up hurting you</a:t>
            </a:r>
            <a:endParaRPr lang="en-US" i="1"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6</a:t>
            </a:fld>
            <a:endParaRPr lang="en-US"/>
          </a:p>
        </p:txBody>
      </p:sp>
    </p:spTree>
    <p:extLst>
      <p:ext uri="{BB962C8B-B14F-4D97-AF65-F5344CB8AC3E}">
        <p14:creationId xmlns:p14="http://schemas.microsoft.com/office/powerpoint/2010/main" val="1341685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143000"/>
          </a:xfrm>
        </p:spPr>
        <p:txBody>
          <a:bodyPr anchor="t"/>
          <a:lstStyle/>
          <a:p>
            <a:pPr algn="ctr"/>
            <a:r>
              <a:rPr lang="en-US" dirty="0" smtClean="0"/>
              <a:t>Similarities and Differences</a:t>
            </a:r>
            <a:br>
              <a:rPr lang="en-US" dirty="0" smtClean="0"/>
            </a:br>
            <a:r>
              <a:rPr lang="en-US" dirty="0" smtClean="0"/>
              <a:t>Classroom Practice</a:t>
            </a:r>
            <a:endParaRPr lang="en-US" dirty="0"/>
          </a:p>
        </p:txBody>
      </p:sp>
      <p:sp>
        <p:nvSpPr>
          <p:cNvPr id="3" name="Content Placeholder 2"/>
          <p:cNvSpPr>
            <a:spLocks noGrp="1"/>
          </p:cNvSpPr>
          <p:nvPr>
            <p:ph idx="1"/>
          </p:nvPr>
        </p:nvSpPr>
        <p:spPr>
          <a:xfrm>
            <a:off x="914400" y="2362200"/>
            <a:ext cx="8001000" cy="4038600"/>
          </a:xfrm>
        </p:spPr>
        <p:txBody>
          <a:bodyPr/>
          <a:lstStyle/>
          <a:p>
            <a:r>
              <a:rPr lang="en-US" dirty="0" smtClean="0"/>
              <a:t>Comparing</a:t>
            </a:r>
          </a:p>
          <a:p>
            <a:r>
              <a:rPr lang="en-US" dirty="0" smtClean="0"/>
              <a:t>Classifying</a:t>
            </a:r>
          </a:p>
          <a:p>
            <a:r>
              <a:rPr lang="en-US" dirty="0" smtClean="0"/>
              <a:t>Creating metaphors</a:t>
            </a:r>
          </a:p>
          <a:p>
            <a:pPr marL="0" indent="0">
              <a:buNone/>
            </a:pPr>
            <a:endParaRPr lang="en-US" dirty="0" smtClean="0"/>
          </a:p>
          <a:p>
            <a:r>
              <a:rPr lang="en-US" dirty="0" smtClean="0"/>
              <a:t>Creating analogies – showing relationships between relationships; most complex</a:t>
            </a:r>
          </a:p>
          <a:p>
            <a:pPr lvl="1"/>
            <a:r>
              <a:rPr lang="en-US" dirty="0" smtClean="0"/>
              <a:t>A:B::C:D</a:t>
            </a:r>
          </a:p>
          <a:p>
            <a:pPr lvl="1"/>
            <a:r>
              <a:rPr lang="en-US" dirty="0" err="1" smtClean="0"/>
              <a:t>Hot:Cold</a:t>
            </a:r>
            <a:r>
              <a:rPr lang="en-US" dirty="0" smtClean="0"/>
              <a:t>::</a:t>
            </a:r>
            <a:r>
              <a:rPr lang="en-US" dirty="0" err="1" smtClean="0"/>
              <a:t>Day:Night</a:t>
            </a:r>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7</a:t>
            </a:fld>
            <a:endParaRPr lang="en-US"/>
          </a:p>
        </p:txBody>
      </p:sp>
    </p:spTree>
    <p:extLst>
      <p:ext uri="{BB962C8B-B14F-4D97-AF65-F5344CB8AC3E}">
        <p14:creationId xmlns:p14="http://schemas.microsoft.com/office/powerpoint/2010/main" val="2701251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143000"/>
          </a:xfrm>
        </p:spPr>
        <p:txBody>
          <a:bodyPr anchor="t"/>
          <a:lstStyle/>
          <a:p>
            <a:pPr algn="ctr"/>
            <a:r>
              <a:rPr lang="en-US" dirty="0" smtClean="0"/>
              <a:t>Similarities and Differences</a:t>
            </a:r>
            <a:br>
              <a:rPr lang="en-US" dirty="0" smtClean="0"/>
            </a:br>
            <a:r>
              <a:rPr lang="en-US" dirty="0" smtClean="0"/>
              <a:t>Classroom Practice</a:t>
            </a:r>
            <a:endParaRPr lang="en-US" dirty="0"/>
          </a:p>
        </p:txBody>
      </p:sp>
      <p:sp>
        <p:nvSpPr>
          <p:cNvPr id="3" name="Content Placeholder 2"/>
          <p:cNvSpPr>
            <a:spLocks noGrp="1"/>
          </p:cNvSpPr>
          <p:nvPr>
            <p:ph idx="1"/>
          </p:nvPr>
        </p:nvSpPr>
        <p:spPr/>
        <p:txBody>
          <a:bodyPr/>
          <a:lstStyle/>
          <a:p>
            <a:r>
              <a:rPr lang="en-US" dirty="0" smtClean="0"/>
              <a:t>Comparing</a:t>
            </a:r>
          </a:p>
          <a:p>
            <a:r>
              <a:rPr lang="en-US" dirty="0" smtClean="0"/>
              <a:t>Classifying</a:t>
            </a:r>
          </a:p>
          <a:p>
            <a:r>
              <a:rPr lang="en-US" dirty="0" smtClean="0"/>
              <a:t>Creating metaphors</a:t>
            </a:r>
          </a:p>
          <a:p>
            <a:r>
              <a:rPr lang="en-US" dirty="0" smtClean="0"/>
              <a:t>Creating analogies</a:t>
            </a:r>
          </a:p>
          <a:p>
            <a:r>
              <a:rPr lang="en-US" dirty="0" smtClean="0"/>
              <a:t>Using </a:t>
            </a:r>
            <a:r>
              <a:rPr lang="en-US" smtClean="0"/>
              <a:t>graphic organizers</a:t>
            </a:r>
            <a:endParaRPr lang="en-US" dirty="0" smtClean="0"/>
          </a:p>
          <a:p>
            <a:endParaRPr lang="en-US" dirty="0"/>
          </a:p>
        </p:txBody>
      </p:sp>
      <p:sp>
        <p:nvSpPr>
          <p:cNvPr id="4" name="Slide Number Placeholder 3"/>
          <p:cNvSpPr>
            <a:spLocks noGrp="1"/>
          </p:cNvSpPr>
          <p:nvPr>
            <p:ph type="sldNum" sz="quarter" idx="12"/>
          </p:nvPr>
        </p:nvSpPr>
        <p:spPr/>
        <p:txBody>
          <a:bodyPr/>
          <a:lstStyle/>
          <a:p>
            <a:fld id="{173816B1-BD17-684B-A1AD-11E3DF3448DB}" type="slidenum">
              <a:rPr lang="en-US" smtClean="0"/>
              <a:pPr/>
              <a:t>8</a:t>
            </a:fld>
            <a:endParaRPr lang="en-US"/>
          </a:p>
        </p:txBody>
      </p:sp>
    </p:spTree>
    <p:extLst>
      <p:ext uri="{BB962C8B-B14F-4D97-AF65-F5344CB8AC3E}">
        <p14:creationId xmlns:p14="http://schemas.microsoft.com/office/powerpoint/2010/main" val="74702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lide Number Placeholder 5"/>
          <p:cNvSpPr>
            <a:spLocks noGrp="1"/>
          </p:cNvSpPr>
          <p:nvPr>
            <p:ph type="sldNum" sz="quarter" idx="12"/>
          </p:nvPr>
        </p:nvSpPr>
        <p:spPr/>
        <p:txBody>
          <a:bodyPr/>
          <a:lstStyle/>
          <a:p>
            <a:fld id="{144451A2-2D58-E24C-BF7F-ED0CB3C38656}" type="slidenum">
              <a:rPr lang="en-US"/>
              <a:pPr/>
              <a:t>9</a:t>
            </a:fld>
            <a:endParaRPr lang="en-US"/>
          </a:p>
        </p:txBody>
      </p:sp>
      <p:sp>
        <p:nvSpPr>
          <p:cNvPr id="44034" name="Rectangle 2"/>
          <p:cNvSpPr>
            <a:spLocks noGrp="1" noChangeArrowheads="1"/>
          </p:cNvSpPr>
          <p:nvPr>
            <p:ph type="title"/>
          </p:nvPr>
        </p:nvSpPr>
        <p:spPr/>
        <p:txBody>
          <a:bodyPr/>
          <a:lstStyle/>
          <a:p>
            <a:r>
              <a:rPr lang="en-US"/>
              <a:t>Comparison Matrix</a:t>
            </a:r>
          </a:p>
        </p:txBody>
      </p:sp>
      <p:graphicFrame>
        <p:nvGraphicFramePr>
          <p:cNvPr id="44221" name="Group 189"/>
          <p:cNvGraphicFramePr>
            <a:graphicFrameLocks noGrp="1"/>
          </p:cNvGraphicFramePr>
          <p:nvPr>
            <p:ph type="tbl" idx="1"/>
          </p:nvPr>
        </p:nvGraphicFramePr>
        <p:xfrm>
          <a:off x="838200" y="2301875"/>
          <a:ext cx="7848600" cy="4572000"/>
        </p:xfrm>
        <a:graphic>
          <a:graphicData uri="http://schemas.openxmlformats.org/drawingml/2006/table">
            <a:tbl>
              <a:tblPr/>
              <a:tblGrid>
                <a:gridCol w="2541588"/>
                <a:gridCol w="1270000"/>
                <a:gridCol w="1271587"/>
                <a:gridCol w="1195388"/>
                <a:gridCol w="1570037"/>
              </a:tblGrid>
              <a:tr h="427038">
                <a:tc rowSpan="2">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a:ln>
                            <a:noFill/>
                          </a:ln>
                          <a:solidFill>
                            <a:schemeClr val="tx1"/>
                          </a:solidFill>
                          <a:effectLst/>
                          <a:latin typeface="Arial" pitchFamily="-1" charset="0"/>
                        </a:rPr>
                        <a:t>Characteristics</a:t>
                      </a: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a:ln>
                            <a:noFill/>
                          </a:ln>
                          <a:solidFill>
                            <a:schemeClr val="tx1"/>
                          </a:solidFill>
                          <a:effectLst/>
                          <a:latin typeface="Arial" pitchFamily="-1" charset="0"/>
                        </a:rPr>
                        <a:t>Items to be compared</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5241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a:ln>
                            <a:noFill/>
                          </a:ln>
                          <a:solidFill>
                            <a:schemeClr val="tx1"/>
                          </a:solidFill>
                          <a:effectLst/>
                          <a:latin typeface="Arial" pitchFamily="-1" charset="0"/>
                        </a:rPr>
                        <a:t>#1</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a:ln>
                            <a:noFill/>
                          </a:ln>
                          <a:solidFill>
                            <a:schemeClr val="tx1"/>
                          </a:solidFill>
                          <a:effectLst/>
                          <a:latin typeface="Arial" pitchFamily="-1" charset="0"/>
                        </a:rPr>
                        <a:t>#2</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400" b="0" i="0" u="none" strike="noStrike" cap="none" normalizeH="0" baseline="0">
                          <a:ln>
                            <a:noFill/>
                          </a:ln>
                          <a:solidFill>
                            <a:schemeClr val="tx1"/>
                          </a:solidFill>
                          <a:effectLst/>
                          <a:latin typeface="Arial" pitchFamily="-1" charset="0"/>
                        </a:rPr>
                        <a:t>#3</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n-US"/>
                    </a:p>
                  </a:txBody>
                  <a:tcPr/>
                </a:tc>
              </a:tr>
              <a:tr h="396875">
                <a:tc row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000" b="1" i="0" u="none" strike="noStrike" cap="none" normalizeH="0" baseline="0">
                          <a:ln>
                            <a:noFill/>
                          </a:ln>
                          <a:solidFill>
                            <a:schemeClr val="tx1"/>
                          </a:solidFill>
                          <a:effectLst/>
                          <a:latin typeface="Arial" pitchFamily="-1" charset="0"/>
                        </a:rPr>
                        <a:t>Similarities</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528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000" b="1" i="0" u="none" strike="noStrike" cap="none" normalizeH="0" baseline="0">
                          <a:ln>
                            <a:noFill/>
                          </a:ln>
                          <a:solidFill>
                            <a:schemeClr val="tx1"/>
                          </a:solidFill>
                          <a:effectLst/>
                          <a:latin typeface="Arial" pitchFamily="-1" charset="0"/>
                        </a:rPr>
                        <a:t>Differences</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875">
                <a:tc row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000" b="1" i="0" u="none" strike="noStrike" cap="none" normalizeH="0" baseline="0">
                          <a:ln>
                            <a:noFill/>
                          </a:ln>
                          <a:solidFill>
                            <a:schemeClr val="tx1"/>
                          </a:solidFill>
                          <a:effectLst/>
                          <a:latin typeface="Arial" pitchFamily="-1" charset="0"/>
                        </a:rPr>
                        <a:t>Similarities</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87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000" b="1" i="0" u="none" strike="noStrike" cap="none" normalizeH="0" baseline="0">
                          <a:ln>
                            <a:noFill/>
                          </a:ln>
                          <a:solidFill>
                            <a:schemeClr val="tx1"/>
                          </a:solidFill>
                          <a:effectLst/>
                          <a:latin typeface="Arial" pitchFamily="-1" charset="0"/>
                        </a:rPr>
                        <a:t>Differences</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5288">
                <a:tc row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000" b="1" i="0" u="none" strike="noStrike" cap="none" normalizeH="0" baseline="0">
                          <a:ln>
                            <a:noFill/>
                          </a:ln>
                          <a:solidFill>
                            <a:schemeClr val="tx1"/>
                          </a:solidFill>
                          <a:effectLst/>
                          <a:latin typeface="Arial" pitchFamily="-1" charset="0"/>
                        </a:rPr>
                        <a:t>Similarities</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87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000" b="1" i="0" u="none" strike="noStrike" cap="none" normalizeH="0" baseline="0">
                          <a:ln>
                            <a:noFill/>
                          </a:ln>
                          <a:solidFill>
                            <a:schemeClr val="tx1"/>
                          </a:solidFill>
                          <a:effectLst/>
                          <a:latin typeface="Arial" pitchFamily="-1" charset="0"/>
                        </a:rPr>
                        <a:t>Differences</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5288">
                <a:tc row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000" b="1" i="0" u="none" strike="noStrike" cap="none" normalizeH="0" baseline="0">
                          <a:ln>
                            <a:noFill/>
                          </a:ln>
                          <a:solidFill>
                            <a:schemeClr val="tx1"/>
                          </a:solidFill>
                          <a:effectLst/>
                          <a:latin typeface="Arial" pitchFamily="-1" charset="0"/>
                        </a:rPr>
                        <a:t>Similarities</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87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endParaRPr kumimoji="0" lang="en-US" sz="2400" b="0" i="0" u="none" strike="noStrike" cap="none" normalizeH="0" baseline="0">
                        <a:ln>
                          <a:noFill/>
                        </a:ln>
                        <a:solidFill>
                          <a:schemeClr val="tx1"/>
                        </a:solidFill>
                        <a:effectLst/>
                        <a:latin typeface="Arial" pitchFamily="-1"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1" charset="2"/>
                        <a:buNone/>
                        <a:tabLst/>
                      </a:pPr>
                      <a:r>
                        <a:rPr kumimoji="0" lang="en-US" sz="2000" b="1" i="0" u="none" strike="noStrike" cap="none" normalizeH="0" baseline="0">
                          <a:ln>
                            <a:noFill/>
                          </a:ln>
                          <a:solidFill>
                            <a:schemeClr val="tx1"/>
                          </a:solidFill>
                          <a:effectLst/>
                          <a:latin typeface="Arial" pitchFamily="-1" charset="0"/>
                        </a:rPr>
                        <a:t>Differences</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803</TotalTime>
  <Words>2311</Words>
  <Application>Microsoft Macintosh PowerPoint</Application>
  <PresentationFormat>Overhead</PresentationFormat>
  <Paragraphs>441</Paragraphs>
  <Slides>58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Capsules</vt:lpstr>
      <vt:lpstr>Chart</vt:lpstr>
      <vt:lpstr>Instructional Strategies for Improving Student Achievement</vt:lpstr>
      <vt:lpstr>3 Primary Areas of Pedagogy</vt:lpstr>
      <vt:lpstr>Similarities and Differences Guiding Principles</vt:lpstr>
      <vt:lpstr>Similarities and Differences Classroom Practice</vt:lpstr>
      <vt:lpstr>Similarities and Differences Classroom Practice</vt:lpstr>
      <vt:lpstr>Metaphors</vt:lpstr>
      <vt:lpstr>Similarities and Differences Classroom Practice</vt:lpstr>
      <vt:lpstr>Similarities and Differences Classroom Practice</vt:lpstr>
      <vt:lpstr>Comparison Matrix</vt:lpstr>
      <vt:lpstr>Venn Diagram</vt:lpstr>
      <vt:lpstr>Graphic Organizers for Classification</vt:lpstr>
      <vt:lpstr>Graphic Organizer for Metaphors</vt:lpstr>
      <vt:lpstr>Graphic Organizer for Analogies</vt:lpstr>
      <vt:lpstr>Summarizing and Note-Taking Guiding Principles:  Summarizing</vt:lpstr>
      <vt:lpstr>Summarizing and Note-Taking Classroom Practice:  Summarizing</vt:lpstr>
      <vt:lpstr>Summarizing and Note-Taking Guiding Principles:  Note-Taking</vt:lpstr>
      <vt:lpstr>Summarizing and Note-Taking Classroom Practice:  Note-Taking</vt:lpstr>
      <vt:lpstr>Student Notes Webbing</vt:lpstr>
      <vt:lpstr>Student Notes Combination Technique</vt:lpstr>
      <vt:lpstr>Reinforcing Effort - Providing Recognition Guiding Principles – Reinforcing Effort</vt:lpstr>
      <vt:lpstr>Reinforcing Effort - Providing Recognition Classroom Practice – Reinforcing Effort</vt:lpstr>
      <vt:lpstr>Effort Rubric</vt:lpstr>
      <vt:lpstr>Achievement Rubric</vt:lpstr>
      <vt:lpstr>Title and Achievement Chart</vt:lpstr>
      <vt:lpstr>Reinforcing Effort - Providing Recognition Guiding Principles – Providing Recognition</vt:lpstr>
      <vt:lpstr>Reinforcing Effort - Providing Recognition Classroom Practice – Reinforcing Effort</vt:lpstr>
      <vt:lpstr>Homework and Practice  Guiding Principles – Homework</vt:lpstr>
      <vt:lpstr>Homework and Practice Classroom Practice – Homework</vt:lpstr>
      <vt:lpstr>Sample Homework Guidelines</vt:lpstr>
      <vt:lpstr>Homework and Practice  Guiding Principles – Practice</vt:lpstr>
      <vt:lpstr>Homework and Practice Classroom Practice – Practice</vt:lpstr>
      <vt:lpstr>Non Linguistic Representations Guiding Principles</vt:lpstr>
      <vt:lpstr>Non-Linguistic Representations Classroom Practice</vt:lpstr>
      <vt:lpstr>Descriptive Pattern Organizer</vt:lpstr>
      <vt:lpstr>Time Sequence Pattern Organizer</vt:lpstr>
      <vt:lpstr>Process/Cause-Effect Pattern Organizer</vt:lpstr>
      <vt:lpstr>Episode Pattern Organizer</vt:lpstr>
      <vt:lpstr>Generalization/Principle Pattern Organizer</vt:lpstr>
      <vt:lpstr>Concept Pattern Organizer</vt:lpstr>
      <vt:lpstr>Non-Linguistic Representations Classroom Practice</vt:lpstr>
      <vt:lpstr>Cooperative Learning Guiding Principles</vt:lpstr>
      <vt:lpstr>Cooperative Learning Classroom Practice</vt:lpstr>
      <vt:lpstr>Goal Setting and Providing Feedback Guiding Principles – Goal Setting</vt:lpstr>
      <vt:lpstr>Goal Setting and Providing Feedback Classroom Practice – Goal Setting</vt:lpstr>
      <vt:lpstr>Goal Setting and Providing Feedback Guiding Principles – Providing Feedback</vt:lpstr>
      <vt:lpstr>Goal Setting and Providing Feedback Classroom Practice – Providing Feedback</vt:lpstr>
      <vt:lpstr>General Rubric for Information</vt:lpstr>
      <vt:lpstr>General Rubric for Processes &amp; Skills</vt:lpstr>
      <vt:lpstr>Generating and Testing Hypotheses Guiding Principles</vt:lpstr>
      <vt:lpstr>Generating and Testing Hypotheses Classroom Practice</vt:lpstr>
      <vt:lpstr>Generating and Testing Hypotheses Structured Task Example – Problem Solving</vt:lpstr>
      <vt:lpstr>Generating and Testing Hypotheses Structured Task Example – Systems Analysis</vt:lpstr>
      <vt:lpstr>Generating and Testing Hypotheses Classroom Practice</vt:lpstr>
      <vt:lpstr>Generating and Testing Hypotheses Classroom Practice</vt:lpstr>
      <vt:lpstr>Cues, Questions, &amp; Advance Organizers Guiding Principles – Cues and Questions</vt:lpstr>
      <vt:lpstr>Cues, Questions, &amp; Advance Organizers Classroom Practice – Cues and Questions</vt:lpstr>
      <vt:lpstr>Cues, Questions, &amp; Advance Organizers Guiding Principles – Advance Organizers</vt:lpstr>
      <vt:lpstr>Cues, Questions, &amp; Advance Organizers Classroom Practice – Advance Organizers</vt:lpstr>
    </vt:vector>
  </TitlesOfParts>
  <Company>Christian Fellowship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Instructional Strategies for Improving Student Achievement</dc:title>
  <dc:creator>Donnie Peal</dc:creator>
  <cp:lastModifiedBy>Donnie Peal</cp:lastModifiedBy>
  <cp:revision>36</cp:revision>
  <cp:lastPrinted>2016-03-02T16:24:33Z</cp:lastPrinted>
  <dcterms:created xsi:type="dcterms:W3CDTF">2011-11-18T15:59:43Z</dcterms:created>
  <dcterms:modified xsi:type="dcterms:W3CDTF">2016-03-02T18:47:34Z</dcterms:modified>
</cp:coreProperties>
</file>